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0"/>
  </p:notesMasterIdLst>
  <p:sldIdLst>
    <p:sldId id="2886" r:id="rId2"/>
    <p:sldId id="2908" r:id="rId3"/>
    <p:sldId id="2909" r:id="rId4"/>
    <p:sldId id="2906" r:id="rId5"/>
    <p:sldId id="2907" r:id="rId6"/>
    <p:sldId id="2913" r:id="rId7"/>
    <p:sldId id="2896" r:id="rId8"/>
    <p:sldId id="260" r:id="rId9"/>
    <p:sldId id="263" r:id="rId10"/>
    <p:sldId id="262" r:id="rId11"/>
    <p:sldId id="526" r:id="rId12"/>
    <p:sldId id="2899" r:id="rId13"/>
    <p:sldId id="2915" r:id="rId14"/>
    <p:sldId id="2901" r:id="rId15"/>
    <p:sldId id="2902" r:id="rId16"/>
    <p:sldId id="2903" r:id="rId17"/>
    <p:sldId id="2914" r:id="rId18"/>
    <p:sldId id="2905" r:id="rId19"/>
    <p:sldId id="2860" r:id="rId20"/>
    <p:sldId id="2862" r:id="rId21"/>
    <p:sldId id="2863" r:id="rId22"/>
    <p:sldId id="2865" r:id="rId23"/>
    <p:sldId id="2866" r:id="rId24"/>
    <p:sldId id="2868" r:id="rId25"/>
    <p:sldId id="2869" r:id="rId26"/>
    <p:sldId id="2871" r:id="rId27"/>
    <p:sldId id="2872" r:id="rId28"/>
    <p:sldId id="2874" r:id="rId29"/>
    <p:sldId id="2875" r:id="rId30"/>
    <p:sldId id="2888" r:id="rId31"/>
    <p:sldId id="2876" r:id="rId32"/>
    <p:sldId id="2894" r:id="rId33"/>
    <p:sldId id="2877" r:id="rId34"/>
    <p:sldId id="2889" r:id="rId35"/>
    <p:sldId id="2878" r:id="rId36"/>
    <p:sldId id="2887" r:id="rId37"/>
    <p:sldId id="2879" r:id="rId38"/>
    <p:sldId id="2892" r:id="rId39"/>
    <p:sldId id="2880" r:id="rId40"/>
    <p:sldId id="2890" r:id="rId41"/>
    <p:sldId id="2881" r:id="rId42"/>
    <p:sldId id="2895" r:id="rId43"/>
    <p:sldId id="2898" r:id="rId44"/>
    <p:sldId id="2897" r:id="rId45"/>
    <p:sldId id="2883" r:id="rId46"/>
    <p:sldId id="2910" r:id="rId47"/>
    <p:sldId id="2912" r:id="rId48"/>
    <p:sldId id="2885" r:id="rId49"/>
  </p:sldIdLst>
  <p:sldSz cx="7559675" cy="5327650"/>
  <p:notesSz cx="6858000" cy="9144000"/>
  <p:defaultTextStyle>
    <a:defPPr>
      <a:defRPr lang="zh-TW"/>
    </a:defPPr>
    <a:lvl1pPr marL="0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1pPr>
    <a:lvl2pPr marL="30929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2pPr>
    <a:lvl3pPr marL="618592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3pPr>
    <a:lvl4pPr marL="927887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4pPr>
    <a:lvl5pPr marL="1237183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5pPr>
    <a:lvl6pPr marL="1546479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6pPr>
    <a:lvl7pPr marL="1855775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7pPr>
    <a:lvl8pPr marL="2165071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8pPr>
    <a:lvl9pPr marL="247436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8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0185"/>
    <a:srgbClr val="530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224" y="72"/>
      </p:cViewPr>
      <p:guideLst>
        <p:guide orient="horz" pos="1678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F95E5-F68B-43B4-A5AC-B596316DDB84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39838" y="1143000"/>
            <a:ext cx="43783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CACD6-A6A0-4B9D-B699-57C2842ECF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156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44960" y="871910"/>
            <a:ext cx="5669756" cy="1854811"/>
          </a:xfrm>
        </p:spPr>
        <p:txBody>
          <a:bodyPr anchor="b"/>
          <a:lstStyle>
            <a:lvl1pPr algn="ctr">
              <a:defRPr sz="372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44960" y="2798250"/>
            <a:ext cx="5669756" cy="1286282"/>
          </a:xfrm>
        </p:spPr>
        <p:txBody>
          <a:bodyPr/>
          <a:lstStyle>
            <a:lvl1pPr marL="0" indent="0" algn="ctr">
              <a:buNone/>
              <a:defRPr sz="1488"/>
            </a:lvl1pPr>
            <a:lvl2pPr marL="283510" indent="0" algn="ctr">
              <a:buNone/>
              <a:defRPr sz="1240"/>
            </a:lvl2pPr>
            <a:lvl3pPr marL="567019" indent="0" algn="ctr">
              <a:buNone/>
              <a:defRPr sz="1116"/>
            </a:lvl3pPr>
            <a:lvl4pPr marL="850529" indent="0" algn="ctr">
              <a:buNone/>
              <a:defRPr sz="992"/>
            </a:lvl4pPr>
            <a:lvl5pPr marL="1134039" indent="0" algn="ctr">
              <a:buNone/>
              <a:defRPr sz="992"/>
            </a:lvl5pPr>
            <a:lvl6pPr marL="1417549" indent="0" algn="ctr">
              <a:buNone/>
              <a:defRPr sz="992"/>
            </a:lvl6pPr>
            <a:lvl7pPr marL="1701058" indent="0" algn="ctr">
              <a:buNone/>
              <a:defRPr sz="992"/>
            </a:lvl7pPr>
            <a:lvl8pPr marL="1984568" indent="0" algn="ctr">
              <a:buNone/>
              <a:defRPr sz="992"/>
            </a:lvl8pPr>
            <a:lvl9pPr marL="2268078" indent="0" algn="ctr">
              <a:buNone/>
              <a:defRPr sz="992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014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75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5409892" y="283648"/>
            <a:ext cx="1630055" cy="451493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19728" y="283648"/>
            <a:ext cx="4795669" cy="451493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634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38" descr="A close up of a logo&#10;&#10;Description automatically generated">
            <a:extLst>
              <a:ext uri="{FF2B5EF4-FFF2-40B4-BE49-F238E27FC236}">
                <a16:creationId xmlns:a16="http://schemas.microsoft.com/office/drawing/2014/main" id="{ED6B3542-6951-42D4-ACA9-E5662BC710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5327650"/>
          </a:xfrm>
          <a:prstGeom prst="rect">
            <a:avLst/>
          </a:prstGeom>
        </p:spPr>
      </p:pic>
      <p:sp>
        <p:nvSpPr>
          <p:cNvPr id="241" name="Rectangle 240">
            <a:extLst>
              <a:ext uri="{FF2B5EF4-FFF2-40B4-BE49-F238E27FC236}">
                <a16:creationId xmlns:a16="http://schemas.microsoft.com/office/drawing/2014/main" id="{09D368CC-4092-45B2-824D-4B94CAE4360D}"/>
              </a:ext>
            </a:extLst>
          </p:cNvPr>
          <p:cNvSpPr/>
          <p:nvPr userDrawn="1"/>
        </p:nvSpPr>
        <p:spPr>
          <a:xfrm>
            <a:off x="2539107" y="1901346"/>
            <a:ext cx="5020568" cy="1136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>
              <a:buClr>
                <a:schemeClr val="accent1"/>
              </a:buClr>
            </a:pPr>
            <a:endParaRPr lang="en-US" sz="1323" dirty="0" err="1">
              <a:solidFill>
                <a:srgbClr val="000000"/>
              </a:solidFill>
            </a:endParaRP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5EF1060D-102D-475A-BEC7-7DB2BA4E07A4}"/>
              </a:ext>
            </a:extLst>
          </p:cNvPr>
          <p:cNvSpPr/>
          <p:nvPr userDrawn="1"/>
        </p:nvSpPr>
        <p:spPr>
          <a:xfrm>
            <a:off x="0" y="1901346"/>
            <a:ext cx="2587160" cy="113656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7805">
                <a:srgbClr val="7EBADD">
                  <a:alpha val="82000"/>
                </a:srgbClr>
              </a:gs>
              <a:gs pos="21000">
                <a:schemeClr val="bg1">
                  <a:alpha val="57000"/>
                </a:schemeClr>
              </a:gs>
              <a:gs pos="78000">
                <a:schemeClr val="accent1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 algn="ctr">
              <a:buClr>
                <a:schemeClr val="accent1"/>
              </a:buClr>
            </a:pPr>
            <a:endParaRPr lang="en-US" sz="1323" dirty="0" err="1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4538C-779B-9840-9DD6-407EB33A6E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" r="59268"/>
          <a:stretch/>
        </p:blipFill>
        <p:spPr>
          <a:xfrm>
            <a:off x="0" y="-1"/>
            <a:ext cx="7559675" cy="4745240"/>
          </a:xfrm>
          <a:prstGeom prst="rect">
            <a:avLst/>
          </a:prstGeom>
        </p:spPr>
      </p:pic>
      <p:pic>
        <p:nvPicPr>
          <p:cNvPr id="464" name="Picture 463">
            <a:extLst>
              <a:ext uri="{FF2B5EF4-FFF2-40B4-BE49-F238E27FC236}">
                <a16:creationId xmlns:a16="http://schemas.microsoft.com/office/drawing/2014/main" id="{17E3FD0F-6FC9-4FDD-8F20-15E050EA01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832" y="2130661"/>
            <a:ext cx="2645886" cy="61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12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84" y="59196"/>
            <a:ext cx="6740710" cy="591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7984" y="651157"/>
            <a:ext cx="6803708" cy="18646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84" y="2634227"/>
            <a:ext cx="6803708" cy="18646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906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313" y="1234"/>
          <a:ext cx="1312" cy="1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4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" y="1234"/>
                        <a:ext cx="1312" cy="1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4"/>
          <p:cNvSpPr>
            <a:spLocks noEditPoints="1"/>
          </p:cNvSpPr>
          <p:nvPr/>
        </p:nvSpPr>
        <p:spPr bwMode="auto">
          <a:xfrm>
            <a:off x="6793208" y="294748"/>
            <a:ext cx="383234" cy="379842"/>
          </a:xfrm>
          <a:custGeom>
            <a:avLst/>
            <a:gdLst>
              <a:gd name="T0" fmla="*/ 2147483647 w 4092"/>
              <a:gd name="T1" fmla="*/ 2147483647 h 4104"/>
              <a:gd name="T2" fmla="*/ 2147483647 w 4092"/>
              <a:gd name="T3" fmla="*/ 2147483647 h 4104"/>
              <a:gd name="T4" fmla="*/ 2147483647 w 4092"/>
              <a:gd name="T5" fmla="*/ 2147483647 h 4104"/>
              <a:gd name="T6" fmla="*/ 2147483647 w 4092"/>
              <a:gd name="T7" fmla="*/ 2147483647 h 4104"/>
              <a:gd name="T8" fmla="*/ 0 w 4092"/>
              <a:gd name="T9" fmla="*/ 0 h 4104"/>
              <a:gd name="T10" fmla="*/ 2147483647 w 4092"/>
              <a:gd name="T11" fmla="*/ 2147483647 h 4104"/>
              <a:gd name="T12" fmla="*/ 2147483647 w 4092"/>
              <a:gd name="T13" fmla="*/ 2147483647 h 4104"/>
              <a:gd name="T14" fmla="*/ 2147483647 w 4092"/>
              <a:gd name="T15" fmla="*/ 2147483647 h 4104"/>
              <a:gd name="T16" fmla="*/ 2147483647 w 4092"/>
              <a:gd name="T17" fmla="*/ 2147483647 h 4104"/>
              <a:gd name="T18" fmla="*/ 2147483647 w 4092"/>
              <a:gd name="T19" fmla="*/ 2147483647 h 4104"/>
              <a:gd name="T20" fmla="*/ 2147483647 w 4092"/>
              <a:gd name="T21" fmla="*/ 2147483647 h 4104"/>
              <a:gd name="T22" fmla="*/ 2147483647 w 4092"/>
              <a:gd name="T23" fmla="*/ 2147483647 h 4104"/>
              <a:gd name="T24" fmla="*/ 2147483647 w 4092"/>
              <a:gd name="T25" fmla="*/ 2147483647 h 4104"/>
              <a:gd name="T26" fmla="*/ 2147483647 w 4092"/>
              <a:gd name="T27" fmla="*/ 2147483647 h 4104"/>
              <a:gd name="T28" fmla="*/ 2147483647 w 4092"/>
              <a:gd name="T29" fmla="*/ 2147483647 h 4104"/>
              <a:gd name="T30" fmla="*/ 2147483647 w 4092"/>
              <a:gd name="T31" fmla="*/ 2147483647 h 4104"/>
              <a:gd name="T32" fmla="*/ 2147483647 w 4092"/>
              <a:gd name="T33" fmla="*/ 2147483647 h 4104"/>
              <a:gd name="T34" fmla="*/ 2147483647 w 4092"/>
              <a:gd name="T35" fmla="*/ 2147483647 h 4104"/>
              <a:gd name="T36" fmla="*/ 2147483647 w 4092"/>
              <a:gd name="T37" fmla="*/ 2147483647 h 4104"/>
              <a:gd name="T38" fmla="*/ 2147483647 w 4092"/>
              <a:gd name="T39" fmla="*/ 2147483647 h 4104"/>
              <a:gd name="T40" fmla="*/ 2147483647 w 4092"/>
              <a:gd name="T41" fmla="*/ 2147483647 h 4104"/>
              <a:gd name="T42" fmla="*/ 2147483647 w 4092"/>
              <a:gd name="T43" fmla="*/ 2147483647 h 4104"/>
              <a:gd name="T44" fmla="*/ 2147483647 w 4092"/>
              <a:gd name="T45" fmla="*/ 2147483647 h 4104"/>
              <a:gd name="T46" fmla="*/ 2147483647 w 4092"/>
              <a:gd name="T47" fmla="*/ 2147483647 h 4104"/>
              <a:gd name="T48" fmla="*/ 2147483647 w 4092"/>
              <a:gd name="T49" fmla="*/ 2147483647 h 4104"/>
              <a:gd name="T50" fmla="*/ 2147483647 w 4092"/>
              <a:gd name="T51" fmla="*/ 2147483647 h 4104"/>
              <a:gd name="T52" fmla="*/ 2147483647 w 4092"/>
              <a:gd name="T53" fmla="*/ 2147483647 h 4104"/>
              <a:gd name="T54" fmla="*/ 2147483647 w 4092"/>
              <a:gd name="T55" fmla="*/ 2147483647 h 4104"/>
              <a:gd name="T56" fmla="*/ 2147483647 w 4092"/>
              <a:gd name="T57" fmla="*/ 2147483647 h 4104"/>
              <a:gd name="T58" fmla="*/ 2147483647 w 4092"/>
              <a:gd name="T59" fmla="*/ 2147483647 h 4104"/>
              <a:gd name="T60" fmla="*/ 2147483647 w 4092"/>
              <a:gd name="T61" fmla="*/ 2147483647 h 4104"/>
              <a:gd name="T62" fmla="*/ 2147483647 w 4092"/>
              <a:gd name="T63" fmla="*/ 2147483647 h 4104"/>
              <a:gd name="T64" fmla="*/ 2147483647 w 4092"/>
              <a:gd name="T65" fmla="*/ 2147483647 h 4104"/>
              <a:gd name="T66" fmla="*/ 2147483647 w 4092"/>
              <a:gd name="T67" fmla="*/ 2147483647 h 4104"/>
              <a:gd name="T68" fmla="*/ 2147483647 w 4092"/>
              <a:gd name="T69" fmla="*/ 2147483647 h 4104"/>
              <a:gd name="T70" fmla="*/ 2147483647 w 4092"/>
              <a:gd name="T71" fmla="*/ 2147483647 h 4104"/>
              <a:gd name="T72" fmla="*/ 2147483647 w 4092"/>
              <a:gd name="T73" fmla="*/ 2147483647 h 4104"/>
              <a:gd name="T74" fmla="*/ 2147483647 w 4092"/>
              <a:gd name="T75" fmla="*/ 2147483647 h 4104"/>
              <a:gd name="T76" fmla="*/ 2147483647 w 4092"/>
              <a:gd name="T77" fmla="*/ 2147483647 h 4104"/>
              <a:gd name="T78" fmla="*/ 2147483647 w 4092"/>
              <a:gd name="T79" fmla="*/ 2147483647 h 4104"/>
              <a:gd name="T80" fmla="*/ 2147483647 w 4092"/>
              <a:gd name="T81" fmla="*/ 2147483647 h 4104"/>
              <a:gd name="T82" fmla="*/ 2147483647 w 4092"/>
              <a:gd name="T83" fmla="*/ 2147483647 h 4104"/>
              <a:gd name="T84" fmla="*/ 2147483647 w 4092"/>
              <a:gd name="T85" fmla="*/ 2147483647 h 4104"/>
              <a:gd name="T86" fmla="*/ 2147483647 w 4092"/>
              <a:gd name="T87" fmla="*/ 2147483647 h 4104"/>
              <a:gd name="T88" fmla="*/ 2147483647 w 4092"/>
              <a:gd name="T89" fmla="*/ 2147483647 h 4104"/>
              <a:gd name="T90" fmla="*/ 2147483647 w 4092"/>
              <a:gd name="T91" fmla="*/ 2147483647 h 4104"/>
              <a:gd name="T92" fmla="*/ 2147483647 w 4092"/>
              <a:gd name="T93" fmla="*/ 2147483647 h 4104"/>
              <a:gd name="T94" fmla="*/ 2147483647 w 4092"/>
              <a:gd name="T95" fmla="*/ 2147483647 h 4104"/>
              <a:gd name="T96" fmla="*/ 2147483647 w 4092"/>
              <a:gd name="T97" fmla="*/ 2147483647 h 4104"/>
              <a:gd name="T98" fmla="*/ 2147483647 w 4092"/>
              <a:gd name="T99" fmla="*/ 2147483647 h 4104"/>
              <a:gd name="T100" fmla="*/ 2147483647 w 4092"/>
              <a:gd name="T101" fmla="*/ 2147483647 h 4104"/>
              <a:gd name="T102" fmla="*/ 2147483647 w 4092"/>
              <a:gd name="T103" fmla="*/ 2147483647 h 4104"/>
              <a:gd name="T104" fmla="*/ 2147483647 w 4092"/>
              <a:gd name="T105" fmla="*/ 2147483647 h 4104"/>
              <a:gd name="T106" fmla="*/ 2147483647 w 4092"/>
              <a:gd name="T107" fmla="*/ 2147483647 h 4104"/>
              <a:gd name="T108" fmla="*/ 2147483647 w 4092"/>
              <a:gd name="T109" fmla="*/ 2147483647 h 4104"/>
              <a:gd name="T110" fmla="*/ 2147483647 w 4092"/>
              <a:gd name="T111" fmla="*/ 2147483647 h 41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092" h="4104">
                <a:moveTo>
                  <a:pt x="0" y="4104"/>
                </a:moveTo>
                <a:lnTo>
                  <a:pt x="121" y="4051"/>
                </a:lnTo>
                <a:lnTo>
                  <a:pt x="243" y="4001"/>
                </a:lnTo>
                <a:lnTo>
                  <a:pt x="366" y="3955"/>
                </a:lnTo>
                <a:lnTo>
                  <a:pt x="491" y="3912"/>
                </a:lnTo>
                <a:lnTo>
                  <a:pt x="617" y="3873"/>
                </a:lnTo>
                <a:lnTo>
                  <a:pt x="743" y="3836"/>
                </a:lnTo>
                <a:lnTo>
                  <a:pt x="871" y="3804"/>
                </a:lnTo>
                <a:lnTo>
                  <a:pt x="1000" y="3775"/>
                </a:lnTo>
                <a:lnTo>
                  <a:pt x="1129" y="3749"/>
                </a:lnTo>
                <a:lnTo>
                  <a:pt x="1259" y="3727"/>
                </a:lnTo>
                <a:lnTo>
                  <a:pt x="1389" y="3707"/>
                </a:lnTo>
                <a:lnTo>
                  <a:pt x="1521" y="3692"/>
                </a:lnTo>
                <a:lnTo>
                  <a:pt x="1652" y="3680"/>
                </a:lnTo>
                <a:lnTo>
                  <a:pt x="1783" y="3671"/>
                </a:lnTo>
                <a:lnTo>
                  <a:pt x="1915" y="3666"/>
                </a:lnTo>
                <a:lnTo>
                  <a:pt x="2047" y="3664"/>
                </a:lnTo>
                <a:lnTo>
                  <a:pt x="2178" y="3666"/>
                </a:lnTo>
                <a:lnTo>
                  <a:pt x="2311" y="3671"/>
                </a:lnTo>
                <a:lnTo>
                  <a:pt x="2442" y="3680"/>
                </a:lnTo>
                <a:lnTo>
                  <a:pt x="2573" y="3692"/>
                </a:lnTo>
                <a:lnTo>
                  <a:pt x="2704" y="3707"/>
                </a:lnTo>
                <a:lnTo>
                  <a:pt x="2835" y="3727"/>
                </a:lnTo>
                <a:lnTo>
                  <a:pt x="2964" y="3749"/>
                </a:lnTo>
                <a:lnTo>
                  <a:pt x="3093" y="3775"/>
                </a:lnTo>
                <a:lnTo>
                  <a:pt x="3222" y="3804"/>
                </a:lnTo>
                <a:lnTo>
                  <a:pt x="3350" y="3836"/>
                </a:lnTo>
                <a:lnTo>
                  <a:pt x="3476" y="3873"/>
                </a:lnTo>
                <a:lnTo>
                  <a:pt x="3602" y="3912"/>
                </a:lnTo>
                <a:lnTo>
                  <a:pt x="3726" y="3955"/>
                </a:lnTo>
                <a:lnTo>
                  <a:pt x="3850" y="4001"/>
                </a:lnTo>
                <a:lnTo>
                  <a:pt x="3972" y="4051"/>
                </a:lnTo>
                <a:lnTo>
                  <a:pt x="4092" y="4104"/>
                </a:lnTo>
                <a:lnTo>
                  <a:pt x="4092" y="0"/>
                </a:lnTo>
                <a:lnTo>
                  <a:pt x="0" y="0"/>
                </a:lnTo>
                <a:lnTo>
                  <a:pt x="0" y="4104"/>
                </a:lnTo>
                <a:close/>
                <a:moveTo>
                  <a:pt x="3198" y="1210"/>
                </a:moveTo>
                <a:lnTo>
                  <a:pt x="3205" y="1184"/>
                </a:lnTo>
                <a:lnTo>
                  <a:pt x="3214" y="1158"/>
                </a:lnTo>
                <a:lnTo>
                  <a:pt x="3891" y="1158"/>
                </a:lnTo>
                <a:lnTo>
                  <a:pt x="3891" y="1443"/>
                </a:lnTo>
                <a:lnTo>
                  <a:pt x="3802" y="1443"/>
                </a:lnTo>
                <a:lnTo>
                  <a:pt x="3788" y="1394"/>
                </a:lnTo>
                <a:lnTo>
                  <a:pt x="3770" y="1352"/>
                </a:lnTo>
                <a:lnTo>
                  <a:pt x="3761" y="1334"/>
                </a:lnTo>
                <a:lnTo>
                  <a:pt x="3749" y="1319"/>
                </a:lnTo>
                <a:lnTo>
                  <a:pt x="3738" y="1304"/>
                </a:lnTo>
                <a:lnTo>
                  <a:pt x="3725" y="1292"/>
                </a:lnTo>
                <a:lnTo>
                  <a:pt x="3712" y="1281"/>
                </a:lnTo>
                <a:lnTo>
                  <a:pt x="3698" y="1272"/>
                </a:lnTo>
                <a:lnTo>
                  <a:pt x="3682" y="1264"/>
                </a:lnTo>
                <a:lnTo>
                  <a:pt x="3667" y="1258"/>
                </a:lnTo>
                <a:lnTo>
                  <a:pt x="3631" y="1250"/>
                </a:lnTo>
                <a:lnTo>
                  <a:pt x="3592" y="1248"/>
                </a:lnTo>
                <a:lnTo>
                  <a:pt x="3509" y="1248"/>
                </a:lnTo>
                <a:lnTo>
                  <a:pt x="3509" y="1254"/>
                </a:lnTo>
                <a:lnTo>
                  <a:pt x="3517" y="1281"/>
                </a:lnTo>
                <a:lnTo>
                  <a:pt x="3528" y="1311"/>
                </a:lnTo>
                <a:lnTo>
                  <a:pt x="3548" y="1353"/>
                </a:lnTo>
                <a:lnTo>
                  <a:pt x="3575" y="1403"/>
                </a:lnTo>
                <a:lnTo>
                  <a:pt x="3613" y="1459"/>
                </a:lnTo>
                <a:lnTo>
                  <a:pt x="3635" y="1491"/>
                </a:lnTo>
                <a:lnTo>
                  <a:pt x="3662" y="1523"/>
                </a:lnTo>
                <a:lnTo>
                  <a:pt x="3691" y="1556"/>
                </a:lnTo>
                <a:lnTo>
                  <a:pt x="3724" y="1590"/>
                </a:lnTo>
                <a:lnTo>
                  <a:pt x="3749" y="1618"/>
                </a:lnTo>
                <a:lnTo>
                  <a:pt x="3778" y="1654"/>
                </a:lnTo>
                <a:lnTo>
                  <a:pt x="3808" y="1698"/>
                </a:lnTo>
                <a:lnTo>
                  <a:pt x="3838" y="1747"/>
                </a:lnTo>
                <a:lnTo>
                  <a:pt x="3865" y="1799"/>
                </a:lnTo>
                <a:lnTo>
                  <a:pt x="3887" y="1852"/>
                </a:lnTo>
                <a:lnTo>
                  <a:pt x="3895" y="1879"/>
                </a:lnTo>
                <a:lnTo>
                  <a:pt x="3901" y="1906"/>
                </a:lnTo>
                <a:lnTo>
                  <a:pt x="3904" y="1932"/>
                </a:lnTo>
                <a:lnTo>
                  <a:pt x="3906" y="1957"/>
                </a:lnTo>
                <a:lnTo>
                  <a:pt x="3905" y="1983"/>
                </a:lnTo>
                <a:lnTo>
                  <a:pt x="3900" y="2004"/>
                </a:lnTo>
                <a:lnTo>
                  <a:pt x="3893" y="2022"/>
                </a:lnTo>
                <a:lnTo>
                  <a:pt x="3883" y="2039"/>
                </a:lnTo>
                <a:lnTo>
                  <a:pt x="3199" y="2039"/>
                </a:lnTo>
                <a:lnTo>
                  <a:pt x="3199" y="1754"/>
                </a:lnTo>
                <a:lnTo>
                  <a:pt x="3293" y="1754"/>
                </a:lnTo>
                <a:lnTo>
                  <a:pt x="3302" y="1791"/>
                </a:lnTo>
                <a:lnTo>
                  <a:pt x="3313" y="1825"/>
                </a:lnTo>
                <a:lnTo>
                  <a:pt x="3328" y="1858"/>
                </a:lnTo>
                <a:lnTo>
                  <a:pt x="3346" y="1887"/>
                </a:lnTo>
                <a:lnTo>
                  <a:pt x="3356" y="1900"/>
                </a:lnTo>
                <a:lnTo>
                  <a:pt x="3369" y="1912"/>
                </a:lnTo>
                <a:lnTo>
                  <a:pt x="3381" y="1922"/>
                </a:lnTo>
                <a:lnTo>
                  <a:pt x="3396" y="1932"/>
                </a:lnTo>
                <a:lnTo>
                  <a:pt x="3412" y="1939"/>
                </a:lnTo>
                <a:lnTo>
                  <a:pt x="3430" y="1944"/>
                </a:lnTo>
                <a:lnTo>
                  <a:pt x="3450" y="1947"/>
                </a:lnTo>
                <a:lnTo>
                  <a:pt x="3472" y="1948"/>
                </a:lnTo>
                <a:lnTo>
                  <a:pt x="3594" y="1948"/>
                </a:lnTo>
                <a:lnTo>
                  <a:pt x="3594" y="1941"/>
                </a:lnTo>
                <a:lnTo>
                  <a:pt x="3586" y="1918"/>
                </a:lnTo>
                <a:lnTo>
                  <a:pt x="3572" y="1876"/>
                </a:lnTo>
                <a:lnTo>
                  <a:pt x="3554" y="1841"/>
                </a:lnTo>
                <a:lnTo>
                  <a:pt x="3529" y="1800"/>
                </a:lnTo>
                <a:lnTo>
                  <a:pt x="3499" y="1758"/>
                </a:lnTo>
                <a:lnTo>
                  <a:pt x="3469" y="1714"/>
                </a:lnTo>
                <a:lnTo>
                  <a:pt x="3412" y="1641"/>
                </a:lnTo>
                <a:lnTo>
                  <a:pt x="3383" y="1603"/>
                </a:lnTo>
                <a:lnTo>
                  <a:pt x="3353" y="1570"/>
                </a:lnTo>
                <a:lnTo>
                  <a:pt x="3324" y="1533"/>
                </a:lnTo>
                <a:lnTo>
                  <a:pt x="3288" y="1485"/>
                </a:lnTo>
                <a:lnTo>
                  <a:pt x="3254" y="1430"/>
                </a:lnTo>
                <a:lnTo>
                  <a:pt x="3238" y="1400"/>
                </a:lnTo>
                <a:lnTo>
                  <a:pt x="3224" y="1370"/>
                </a:lnTo>
                <a:lnTo>
                  <a:pt x="3212" y="1337"/>
                </a:lnTo>
                <a:lnTo>
                  <a:pt x="3203" y="1305"/>
                </a:lnTo>
                <a:lnTo>
                  <a:pt x="3197" y="1273"/>
                </a:lnTo>
                <a:lnTo>
                  <a:pt x="3195" y="1240"/>
                </a:lnTo>
                <a:lnTo>
                  <a:pt x="3198" y="1210"/>
                </a:lnTo>
                <a:close/>
                <a:moveTo>
                  <a:pt x="2404" y="1225"/>
                </a:moveTo>
                <a:lnTo>
                  <a:pt x="2406" y="1210"/>
                </a:lnTo>
                <a:lnTo>
                  <a:pt x="2413" y="1184"/>
                </a:lnTo>
                <a:lnTo>
                  <a:pt x="2422" y="1158"/>
                </a:lnTo>
                <a:lnTo>
                  <a:pt x="3099" y="1158"/>
                </a:lnTo>
                <a:lnTo>
                  <a:pt x="3099" y="1443"/>
                </a:lnTo>
                <a:lnTo>
                  <a:pt x="3010" y="1443"/>
                </a:lnTo>
                <a:lnTo>
                  <a:pt x="2996" y="1394"/>
                </a:lnTo>
                <a:lnTo>
                  <a:pt x="2978" y="1352"/>
                </a:lnTo>
                <a:lnTo>
                  <a:pt x="2968" y="1334"/>
                </a:lnTo>
                <a:lnTo>
                  <a:pt x="2958" y="1319"/>
                </a:lnTo>
                <a:lnTo>
                  <a:pt x="2945" y="1304"/>
                </a:lnTo>
                <a:lnTo>
                  <a:pt x="2933" y="1292"/>
                </a:lnTo>
                <a:lnTo>
                  <a:pt x="2920" y="1281"/>
                </a:lnTo>
                <a:lnTo>
                  <a:pt x="2906" y="1272"/>
                </a:lnTo>
                <a:lnTo>
                  <a:pt x="2890" y="1264"/>
                </a:lnTo>
                <a:lnTo>
                  <a:pt x="2875" y="1258"/>
                </a:lnTo>
                <a:lnTo>
                  <a:pt x="2839" y="1250"/>
                </a:lnTo>
                <a:lnTo>
                  <a:pt x="2800" y="1248"/>
                </a:lnTo>
                <a:lnTo>
                  <a:pt x="2717" y="1248"/>
                </a:lnTo>
                <a:lnTo>
                  <a:pt x="2717" y="1254"/>
                </a:lnTo>
                <a:lnTo>
                  <a:pt x="2725" y="1281"/>
                </a:lnTo>
                <a:lnTo>
                  <a:pt x="2737" y="1311"/>
                </a:lnTo>
                <a:lnTo>
                  <a:pt x="2756" y="1353"/>
                </a:lnTo>
                <a:lnTo>
                  <a:pt x="2783" y="1403"/>
                </a:lnTo>
                <a:lnTo>
                  <a:pt x="2820" y="1459"/>
                </a:lnTo>
                <a:lnTo>
                  <a:pt x="2844" y="1491"/>
                </a:lnTo>
                <a:lnTo>
                  <a:pt x="2870" y="1523"/>
                </a:lnTo>
                <a:lnTo>
                  <a:pt x="2900" y="1556"/>
                </a:lnTo>
                <a:lnTo>
                  <a:pt x="2932" y="1590"/>
                </a:lnTo>
                <a:lnTo>
                  <a:pt x="2957" y="1618"/>
                </a:lnTo>
                <a:lnTo>
                  <a:pt x="2986" y="1654"/>
                </a:lnTo>
                <a:lnTo>
                  <a:pt x="3016" y="1698"/>
                </a:lnTo>
                <a:lnTo>
                  <a:pt x="3046" y="1747"/>
                </a:lnTo>
                <a:lnTo>
                  <a:pt x="3073" y="1799"/>
                </a:lnTo>
                <a:lnTo>
                  <a:pt x="3095" y="1852"/>
                </a:lnTo>
                <a:lnTo>
                  <a:pt x="3103" y="1879"/>
                </a:lnTo>
                <a:lnTo>
                  <a:pt x="3109" y="1906"/>
                </a:lnTo>
                <a:lnTo>
                  <a:pt x="3113" y="1932"/>
                </a:lnTo>
                <a:lnTo>
                  <a:pt x="3114" y="1957"/>
                </a:lnTo>
                <a:lnTo>
                  <a:pt x="3113" y="1983"/>
                </a:lnTo>
                <a:lnTo>
                  <a:pt x="3108" y="2004"/>
                </a:lnTo>
                <a:lnTo>
                  <a:pt x="3101" y="2022"/>
                </a:lnTo>
                <a:lnTo>
                  <a:pt x="3090" y="2039"/>
                </a:lnTo>
                <a:lnTo>
                  <a:pt x="2408" y="2039"/>
                </a:lnTo>
                <a:lnTo>
                  <a:pt x="2408" y="1754"/>
                </a:lnTo>
                <a:lnTo>
                  <a:pt x="2500" y="1754"/>
                </a:lnTo>
                <a:lnTo>
                  <a:pt x="2510" y="1791"/>
                </a:lnTo>
                <a:lnTo>
                  <a:pt x="2521" y="1825"/>
                </a:lnTo>
                <a:lnTo>
                  <a:pt x="2536" y="1858"/>
                </a:lnTo>
                <a:lnTo>
                  <a:pt x="2554" y="1887"/>
                </a:lnTo>
                <a:lnTo>
                  <a:pt x="2564" y="1900"/>
                </a:lnTo>
                <a:lnTo>
                  <a:pt x="2577" y="1912"/>
                </a:lnTo>
                <a:lnTo>
                  <a:pt x="2590" y="1922"/>
                </a:lnTo>
                <a:lnTo>
                  <a:pt x="2605" y="1932"/>
                </a:lnTo>
                <a:lnTo>
                  <a:pt x="2620" y="1939"/>
                </a:lnTo>
                <a:lnTo>
                  <a:pt x="2639" y="1944"/>
                </a:lnTo>
                <a:lnTo>
                  <a:pt x="2659" y="1947"/>
                </a:lnTo>
                <a:lnTo>
                  <a:pt x="2681" y="1948"/>
                </a:lnTo>
                <a:lnTo>
                  <a:pt x="2802" y="1948"/>
                </a:lnTo>
                <a:lnTo>
                  <a:pt x="2802" y="1941"/>
                </a:lnTo>
                <a:lnTo>
                  <a:pt x="2794" y="1918"/>
                </a:lnTo>
                <a:lnTo>
                  <a:pt x="2781" y="1876"/>
                </a:lnTo>
                <a:lnTo>
                  <a:pt x="2762" y="1841"/>
                </a:lnTo>
                <a:lnTo>
                  <a:pt x="2737" y="1800"/>
                </a:lnTo>
                <a:lnTo>
                  <a:pt x="2708" y="1758"/>
                </a:lnTo>
                <a:lnTo>
                  <a:pt x="2677" y="1714"/>
                </a:lnTo>
                <a:lnTo>
                  <a:pt x="2620" y="1641"/>
                </a:lnTo>
                <a:lnTo>
                  <a:pt x="2589" y="1603"/>
                </a:lnTo>
                <a:lnTo>
                  <a:pt x="2561" y="1570"/>
                </a:lnTo>
                <a:lnTo>
                  <a:pt x="2531" y="1533"/>
                </a:lnTo>
                <a:lnTo>
                  <a:pt x="2496" y="1485"/>
                </a:lnTo>
                <a:lnTo>
                  <a:pt x="2462" y="1430"/>
                </a:lnTo>
                <a:lnTo>
                  <a:pt x="2446" y="1400"/>
                </a:lnTo>
                <a:lnTo>
                  <a:pt x="2433" y="1370"/>
                </a:lnTo>
                <a:lnTo>
                  <a:pt x="2420" y="1337"/>
                </a:lnTo>
                <a:lnTo>
                  <a:pt x="2411" y="1305"/>
                </a:lnTo>
                <a:lnTo>
                  <a:pt x="2406" y="1273"/>
                </a:lnTo>
                <a:lnTo>
                  <a:pt x="2402" y="1240"/>
                </a:lnTo>
                <a:lnTo>
                  <a:pt x="2404" y="1225"/>
                </a:lnTo>
                <a:close/>
                <a:moveTo>
                  <a:pt x="1842" y="1948"/>
                </a:moveTo>
                <a:lnTo>
                  <a:pt x="1876" y="1948"/>
                </a:lnTo>
                <a:lnTo>
                  <a:pt x="1884" y="1947"/>
                </a:lnTo>
                <a:lnTo>
                  <a:pt x="1894" y="1943"/>
                </a:lnTo>
                <a:lnTo>
                  <a:pt x="1903" y="1937"/>
                </a:lnTo>
                <a:lnTo>
                  <a:pt x="1913" y="1930"/>
                </a:lnTo>
                <a:lnTo>
                  <a:pt x="1921" y="1920"/>
                </a:lnTo>
                <a:lnTo>
                  <a:pt x="1927" y="1911"/>
                </a:lnTo>
                <a:lnTo>
                  <a:pt x="1931" y="1901"/>
                </a:lnTo>
                <a:lnTo>
                  <a:pt x="1932" y="1892"/>
                </a:lnTo>
                <a:lnTo>
                  <a:pt x="1932" y="1308"/>
                </a:lnTo>
                <a:lnTo>
                  <a:pt x="1931" y="1299"/>
                </a:lnTo>
                <a:lnTo>
                  <a:pt x="1927" y="1289"/>
                </a:lnTo>
                <a:lnTo>
                  <a:pt x="1921" y="1280"/>
                </a:lnTo>
                <a:lnTo>
                  <a:pt x="1913" y="1271"/>
                </a:lnTo>
                <a:lnTo>
                  <a:pt x="1903" y="1262"/>
                </a:lnTo>
                <a:lnTo>
                  <a:pt x="1893" y="1255"/>
                </a:lnTo>
                <a:lnTo>
                  <a:pt x="1882" y="1251"/>
                </a:lnTo>
                <a:lnTo>
                  <a:pt x="1872" y="1250"/>
                </a:lnTo>
                <a:lnTo>
                  <a:pt x="1842" y="1250"/>
                </a:lnTo>
                <a:lnTo>
                  <a:pt x="1842" y="1158"/>
                </a:lnTo>
                <a:lnTo>
                  <a:pt x="2306" y="1158"/>
                </a:lnTo>
                <a:lnTo>
                  <a:pt x="2306" y="1250"/>
                </a:lnTo>
                <a:lnTo>
                  <a:pt x="2275" y="1250"/>
                </a:lnTo>
                <a:lnTo>
                  <a:pt x="2263" y="1252"/>
                </a:lnTo>
                <a:lnTo>
                  <a:pt x="2251" y="1257"/>
                </a:lnTo>
                <a:lnTo>
                  <a:pt x="2241" y="1265"/>
                </a:lnTo>
                <a:lnTo>
                  <a:pt x="2232" y="1276"/>
                </a:lnTo>
                <a:lnTo>
                  <a:pt x="2224" y="1287"/>
                </a:lnTo>
                <a:lnTo>
                  <a:pt x="2219" y="1299"/>
                </a:lnTo>
                <a:lnTo>
                  <a:pt x="2216" y="1309"/>
                </a:lnTo>
                <a:lnTo>
                  <a:pt x="2214" y="1319"/>
                </a:lnTo>
                <a:lnTo>
                  <a:pt x="2214" y="1881"/>
                </a:lnTo>
                <a:lnTo>
                  <a:pt x="2215" y="1890"/>
                </a:lnTo>
                <a:lnTo>
                  <a:pt x="2219" y="1900"/>
                </a:lnTo>
                <a:lnTo>
                  <a:pt x="2224" y="1912"/>
                </a:lnTo>
                <a:lnTo>
                  <a:pt x="2230" y="1923"/>
                </a:lnTo>
                <a:lnTo>
                  <a:pt x="2239" y="1933"/>
                </a:lnTo>
                <a:lnTo>
                  <a:pt x="2249" y="1941"/>
                </a:lnTo>
                <a:lnTo>
                  <a:pt x="2260" y="1946"/>
                </a:lnTo>
                <a:lnTo>
                  <a:pt x="2271" y="1948"/>
                </a:lnTo>
                <a:lnTo>
                  <a:pt x="2306" y="1948"/>
                </a:lnTo>
                <a:lnTo>
                  <a:pt x="2306" y="2039"/>
                </a:lnTo>
                <a:lnTo>
                  <a:pt x="1842" y="2039"/>
                </a:lnTo>
                <a:lnTo>
                  <a:pt x="1842" y="1948"/>
                </a:lnTo>
                <a:close/>
                <a:moveTo>
                  <a:pt x="995" y="1946"/>
                </a:moveTo>
                <a:lnTo>
                  <a:pt x="1030" y="1946"/>
                </a:lnTo>
                <a:lnTo>
                  <a:pt x="1038" y="1944"/>
                </a:lnTo>
                <a:lnTo>
                  <a:pt x="1047" y="1941"/>
                </a:lnTo>
                <a:lnTo>
                  <a:pt x="1057" y="1935"/>
                </a:lnTo>
                <a:lnTo>
                  <a:pt x="1066" y="1927"/>
                </a:lnTo>
                <a:lnTo>
                  <a:pt x="1075" y="1918"/>
                </a:lnTo>
                <a:lnTo>
                  <a:pt x="1081" y="1909"/>
                </a:lnTo>
                <a:lnTo>
                  <a:pt x="1085" y="1899"/>
                </a:lnTo>
                <a:lnTo>
                  <a:pt x="1086" y="1889"/>
                </a:lnTo>
                <a:lnTo>
                  <a:pt x="1086" y="1308"/>
                </a:lnTo>
                <a:lnTo>
                  <a:pt x="1085" y="1299"/>
                </a:lnTo>
                <a:lnTo>
                  <a:pt x="1081" y="1289"/>
                </a:lnTo>
                <a:lnTo>
                  <a:pt x="1075" y="1280"/>
                </a:lnTo>
                <a:lnTo>
                  <a:pt x="1066" y="1271"/>
                </a:lnTo>
                <a:lnTo>
                  <a:pt x="1057" y="1262"/>
                </a:lnTo>
                <a:lnTo>
                  <a:pt x="1046" y="1256"/>
                </a:lnTo>
                <a:lnTo>
                  <a:pt x="1036" y="1251"/>
                </a:lnTo>
                <a:lnTo>
                  <a:pt x="1026" y="1250"/>
                </a:lnTo>
                <a:lnTo>
                  <a:pt x="995" y="1250"/>
                </a:lnTo>
                <a:lnTo>
                  <a:pt x="995" y="1158"/>
                </a:lnTo>
                <a:lnTo>
                  <a:pt x="1742" y="1158"/>
                </a:lnTo>
                <a:lnTo>
                  <a:pt x="1742" y="1443"/>
                </a:lnTo>
                <a:lnTo>
                  <a:pt x="1648" y="1443"/>
                </a:lnTo>
                <a:lnTo>
                  <a:pt x="1635" y="1397"/>
                </a:lnTo>
                <a:lnTo>
                  <a:pt x="1620" y="1356"/>
                </a:lnTo>
                <a:lnTo>
                  <a:pt x="1602" y="1323"/>
                </a:lnTo>
                <a:lnTo>
                  <a:pt x="1592" y="1308"/>
                </a:lnTo>
                <a:lnTo>
                  <a:pt x="1581" y="1296"/>
                </a:lnTo>
                <a:lnTo>
                  <a:pt x="1570" y="1284"/>
                </a:lnTo>
                <a:lnTo>
                  <a:pt x="1557" y="1275"/>
                </a:lnTo>
                <a:lnTo>
                  <a:pt x="1544" y="1267"/>
                </a:lnTo>
                <a:lnTo>
                  <a:pt x="1530" y="1259"/>
                </a:lnTo>
                <a:lnTo>
                  <a:pt x="1514" y="1254"/>
                </a:lnTo>
                <a:lnTo>
                  <a:pt x="1498" y="1251"/>
                </a:lnTo>
                <a:lnTo>
                  <a:pt x="1461" y="1248"/>
                </a:lnTo>
                <a:lnTo>
                  <a:pt x="1369" y="1248"/>
                </a:lnTo>
                <a:lnTo>
                  <a:pt x="1369" y="1553"/>
                </a:lnTo>
                <a:lnTo>
                  <a:pt x="1416" y="1553"/>
                </a:lnTo>
                <a:lnTo>
                  <a:pt x="1432" y="1548"/>
                </a:lnTo>
                <a:lnTo>
                  <a:pt x="1441" y="1542"/>
                </a:lnTo>
                <a:lnTo>
                  <a:pt x="1452" y="1533"/>
                </a:lnTo>
                <a:lnTo>
                  <a:pt x="1461" y="1524"/>
                </a:lnTo>
                <a:lnTo>
                  <a:pt x="1470" y="1513"/>
                </a:lnTo>
                <a:lnTo>
                  <a:pt x="1475" y="1500"/>
                </a:lnTo>
                <a:lnTo>
                  <a:pt x="1477" y="1485"/>
                </a:lnTo>
                <a:lnTo>
                  <a:pt x="1477" y="1445"/>
                </a:lnTo>
                <a:lnTo>
                  <a:pt x="1568" y="1445"/>
                </a:lnTo>
                <a:lnTo>
                  <a:pt x="1568" y="1752"/>
                </a:lnTo>
                <a:lnTo>
                  <a:pt x="1477" y="1752"/>
                </a:lnTo>
                <a:lnTo>
                  <a:pt x="1477" y="1714"/>
                </a:lnTo>
                <a:lnTo>
                  <a:pt x="1476" y="1704"/>
                </a:lnTo>
                <a:lnTo>
                  <a:pt x="1472" y="1693"/>
                </a:lnTo>
                <a:lnTo>
                  <a:pt x="1465" y="1681"/>
                </a:lnTo>
                <a:lnTo>
                  <a:pt x="1457" y="1671"/>
                </a:lnTo>
                <a:lnTo>
                  <a:pt x="1447" y="1661"/>
                </a:lnTo>
                <a:lnTo>
                  <a:pt x="1433" y="1652"/>
                </a:lnTo>
                <a:lnTo>
                  <a:pt x="1419" y="1646"/>
                </a:lnTo>
                <a:lnTo>
                  <a:pt x="1401" y="1644"/>
                </a:lnTo>
                <a:lnTo>
                  <a:pt x="1369" y="1644"/>
                </a:lnTo>
                <a:lnTo>
                  <a:pt x="1369" y="1948"/>
                </a:lnTo>
                <a:lnTo>
                  <a:pt x="1471" y="1948"/>
                </a:lnTo>
                <a:lnTo>
                  <a:pt x="1497" y="1946"/>
                </a:lnTo>
                <a:lnTo>
                  <a:pt x="1524" y="1939"/>
                </a:lnTo>
                <a:lnTo>
                  <a:pt x="1551" y="1925"/>
                </a:lnTo>
                <a:lnTo>
                  <a:pt x="1564" y="1917"/>
                </a:lnTo>
                <a:lnTo>
                  <a:pt x="1577" y="1907"/>
                </a:lnTo>
                <a:lnTo>
                  <a:pt x="1589" y="1894"/>
                </a:lnTo>
                <a:lnTo>
                  <a:pt x="1600" y="1881"/>
                </a:lnTo>
                <a:lnTo>
                  <a:pt x="1611" y="1865"/>
                </a:lnTo>
                <a:lnTo>
                  <a:pt x="1621" y="1847"/>
                </a:lnTo>
                <a:lnTo>
                  <a:pt x="1629" y="1827"/>
                </a:lnTo>
                <a:lnTo>
                  <a:pt x="1637" y="1805"/>
                </a:lnTo>
                <a:lnTo>
                  <a:pt x="1644" y="1781"/>
                </a:lnTo>
                <a:lnTo>
                  <a:pt x="1648" y="1754"/>
                </a:lnTo>
                <a:lnTo>
                  <a:pt x="1742" y="1754"/>
                </a:lnTo>
                <a:lnTo>
                  <a:pt x="1742" y="2039"/>
                </a:lnTo>
                <a:lnTo>
                  <a:pt x="995" y="2039"/>
                </a:lnTo>
                <a:lnTo>
                  <a:pt x="995" y="1946"/>
                </a:lnTo>
                <a:close/>
                <a:moveTo>
                  <a:pt x="173" y="1998"/>
                </a:moveTo>
                <a:lnTo>
                  <a:pt x="174" y="1983"/>
                </a:lnTo>
                <a:lnTo>
                  <a:pt x="180" y="1948"/>
                </a:lnTo>
                <a:lnTo>
                  <a:pt x="192" y="1901"/>
                </a:lnTo>
                <a:lnTo>
                  <a:pt x="201" y="1874"/>
                </a:lnTo>
                <a:lnTo>
                  <a:pt x="213" y="1846"/>
                </a:lnTo>
                <a:lnTo>
                  <a:pt x="235" y="1796"/>
                </a:lnTo>
                <a:lnTo>
                  <a:pt x="267" y="1734"/>
                </a:lnTo>
                <a:lnTo>
                  <a:pt x="287" y="1700"/>
                </a:lnTo>
                <a:lnTo>
                  <a:pt x="309" y="1667"/>
                </a:lnTo>
                <a:lnTo>
                  <a:pt x="334" y="1635"/>
                </a:lnTo>
                <a:lnTo>
                  <a:pt x="360" y="1605"/>
                </a:lnTo>
                <a:lnTo>
                  <a:pt x="392" y="1572"/>
                </a:lnTo>
                <a:lnTo>
                  <a:pt x="420" y="1540"/>
                </a:lnTo>
                <a:lnTo>
                  <a:pt x="469" y="1477"/>
                </a:lnTo>
                <a:lnTo>
                  <a:pt x="508" y="1420"/>
                </a:lnTo>
                <a:lnTo>
                  <a:pt x="538" y="1368"/>
                </a:lnTo>
                <a:lnTo>
                  <a:pt x="559" y="1324"/>
                </a:lnTo>
                <a:lnTo>
                  <a:pt x="574" y="1289"/>
                </a:lnTo>
                <a:lnTo>
                  <a:pt x="588" y="1254"/>
                </a:lnTo>
                <a:lnTo>
                  <a:pt x="588" y="1248"/>
                </a:lnTo>
                <a:lnTo>
                  <a:pt x="506" y="1248"/>
                </a:lnTo>
                <a:lnTo>
                  <a:pt x="472" y="1250"/>
                </a:lnTo>
                <a:lnTo>
                  <a:pt x="443" y="1255"/>
                </a:lnTo>
                <a:lnTo>
                  <a:pt x="418" y="1264"/>
                </a:lnTo>
                <a:lnTo>
                  <a:pt x="395" y="1276"/>
                </a:lnTo>
                <a:lnTo>
                  <a:pt x="375" y="1289"/>
                </a:lnTo>
                <a:lnTo>
                  <a:pt x="359" y="1305"/>
                </a:lnTo>
                <a:lnTo>
                  <a:pt x="344" y="1322"/>
                </a:lnTo>
                <a:lnTo>
                  <a:pt x="332" y="1340"/>
                </a:lnTo>
                <a:lnTo>
                  <a:pt x="315" y="1374"/>
                </a:lnTo>
                <a:lnTo>
                  <a:pt x="303" y="1405"/>
                </a:lnTo>
                <a:lnTo>
                  <a:pt x="295" y="1443"/>
                </a:lnTo>
                <a:lnTo>
                  <a:pt x="206" y="1443"/>
                </a:lnTo>
                <a:lnTo>
                  <a:pt x="206" y="1158"/>
                </a:lnTo>
                <a:lnTo>
                  <a:pt x="913" y="1158"/>
                </a:lnTo>
                <a:lnTo>
                  <a:pt x="913" y="1182"/>
                </a:lnTo>
                <a:lnTo>
                  <a:pt x="912" y="1195"/>
                </a:lnTo>
                <a:lnTo>
                  <a:pt x="907" y="1226"/>
                </a:lnTo>
                <a:lnTo>
                  <a:pt x="897" y="1271"/>
                </a:lnTo>
                <a:lnTo>
                  <a:pt x="881" y="1325"/>
                </a:lnTo>
                <a:lnTo>
                  <a:pt x="859" y="1379"/>
                </a:lnTo>
                <a:lnTo>
                  <a:pt x="835" y="1428"/>
                </a:lnTo>
                <a:lnTo>
                  <a:pt x="810" y="1474"/>
                </a:lnTo>
                <a:lnTo>
                  <a:pt x="784" y="1516"/>
                </a:lnTo>
                <a:lnTo>
                  <a:pt x="757" y="1554"/>
                </a:lnTo>
                <a:lnTo>
                  <a:pt x="730" y="1590"/>
                </a:lnTo>
                <a:lnTo>
                  <a:pt x="673" y="1658"/>
                </a:lnTo>
                <a:lnTo>
                  <a:pt x="620" y="1723"/>
                </a:lnTo>
                <a:lnTo>
                  <a:pt x="596" y="1756"/>
                </a:lnTo>
                <a:lnTo>
                  <a:pt x="572" y="1790"/>
                </a:lnTo>
                <a:lnTo>
                  <a:pt x="551" y="1825"/>
                </a:lnTo>
                <a:lnTo>
                  <a:pt x="533" y="1864"/>
                </a:lnTo>
                <a:lnTo>
                  <a:pt x="516" y="1904"/>
                </a:lnTo>
                <a:lnTo>
                  <a:pt x="503" y="1948"/>
                </a:lnTo>
                <a:lnTo>
                  <a:pt x="624" y="1948"/>
                </a:lnTo>
                <a:lnTo>
                  <a:pt x="651" y="1946"/>
                </a:lnTo>
                <a:lnTo>
                  <a:pt x="680" y="1939"/>
                </a:lnTo>
                <a:lnTo>
                  <a:pt x="707" y="1925"/>
                </a:lnTo>
                <a:lnTo>
                  <a:pt x="720" y="1917"/>
                </a:lnTo>
                <a:lnTo>
                  <a:pt x="733" y="1907"/>
                </a:lnTo>
                <a:lnTo>
                  <a:pt x="744" y="1894"/>
                </a:lnTo>
                <a:lnTo>
                  <a:pt x="756" y="1881"/>
                </a:lnTo>
                <a:lnTo>
                  <a:pt x="767" y="1865"/>
                </a:lnTo>
                <a:lnTo>
                  <a:pt x="777" y="1847"/>
                </a:lnTo>
                <a:lnTo>
                  <a:pt x="786" y="1827"/>
                </a:lnTo>
                <a:lnTo>
                  <a:pt x="793" y="1805"/>
                </a:lnTo>
                <a:lnTo>
                  <a:pt x="799" y="1781"/>
                </a:lnTo>
                <a:lnTo>
                  <a:pt x="805" y="1754"/>
                </a:lnTo>
                <a:lnTo>
                  <a:pt x="897" y="1754"/>
                </a:lnTo>
                <a:lnTo>
                  <a:pt x="897" y="2039"/>
                </a:lnTo>
                <a:lnTo>
                  <a:pt x="173" y="2039"/>
                </a:lnTo>
                <a:lnTo>
                  <a:pt x="173" y="1998"/>
                </a:lnTo>
                <a:close/>
              </a:path>
            </a:pathLst>
          </a:custGeom>
          <a:solidFill>
            <a:srgbClr val="0000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43">
              <a:solidFill>
                <a:srgbClr val="000000"/>
              </a:solidFill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0" y="977969"/>
            <a:ext cx="75570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43">
              <a:solidFill>
                <a:srgbClr val="000000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0" y="5103198"/>
            <a:ext cx="75570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43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5"/>
          <p:cNvSpPr txBox="1">
            <a:spLocks/>
          </p:cNvSpPr>
          <p:nvPr userDrawn="1"/>
        </p:nvSpPr>
        <p:spPr>
          <a:xfrm>
            <a:off x="385859" y="5161162"/>
            <a:ext cx="4714297" cy="125792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622">
                <a:solidFill>
                  <a:srgbClr val="000000"/>
                </a:solidFill>
              </a:rPr>
              <a:t>Carl Zeiss Microscopy</a:t>
            </a:r>
            <a:r>
              <a:rPr lang="en-US" altLang="zh-TW" sz="622">
                <a:solidFill>
                  <a:srgbClr val="000000"/>
                </a:solidFill>
              </a:rPr>
              <a:t> , Jack Lin</a:t>
            </a:r>
            <a:endParaRPr lang="en-US" sz="622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8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27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5790" y="1328214"/>
            <a:ext cx="6520220" cy="2216154"/>
          </a:xfrm>
        </p:spPr>
        <p:txBody>
          <a:bodyPr anchor="b"/>
          <a:lstStyle>
            <a:lvl1pPr>
              <a:defRPr sz="372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5790" y="3565333"/>
            <a:ext cx="6520220" cy="1165423"/>
          </a:xfrm>
        </p:spPr>
        <p:txBody>
          <a:bodyPr/>
          <a:lstStyle>
            <a:lvl1pPr marL="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1pPr>
            <a:lvl2pPr marL="283510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2pPr>
            <a:lvl3pPr marL="567019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3pPr>
            <a:lvl4pPr marL="85052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13403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41754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70105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198456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26807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02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9728" y="1418240"/>
            <a:ext cx="3212862" cy="338034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827085" y="1418240"/>
            <a:ext cx="3212862" cy="338034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6428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0712" y="283648"/>
            <a:ext cx="6520220" cy="102976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20712" y="1306014"/>
            <a:ext cx="3198097" cy="640058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10" indent="0">
              <a:buNone/>
              <a:defRPr sz="1240" b="1"/>
            </a:lvl2pPr>
            <a:lvl3pPr marL="567019" indent="0">
              <a:buNone/>
              <a:defRPr sz="1116" b="1"/>
            </a:lvl3pPr>
            <a:lvl4pPr marL="850529" indent="0">
              <a:buNone/>
              <a:defRPr sz="992" b="1"/>
            </a:lvl4pPr>
            <a:lvl5pPr marL="1134039" indent="0">
              <a:buNone/>
              <a:defRPr sz="992" b="1"/>
            </a:lvl5pPr>
            <a:lvl6pPr marL="1417549" indent="0">
              <a:buNone/>
              <a:defRPr sz="992" b="1"/>
            </a:lvl6pPr>
            <a:lvl7pPr marL="1701058" indent="0">
              <a:buNone/>
              <a:defRPr sz="992" b="1"/>
            </a:lvl7pPr>
            <a:lvl8pPr marL="1984568" indent="0">
              <a:buNone/>
              <a:defRPr sz="992" b="1"/>
            </a:lvl8pPr>
            <a:lvl9pPr marL="2268078" indent="0">
              <a:buNone/>
              <a:defRPr sz="992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0712" y="1946072"/>
            <a:ext cx="3198097" cy="286237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827085" y="1306014"/>
            <a:ext cx="3213847" cy="640058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10" indent="0">
              <a:buNone/>
              <a:defRPr sz="1240" b="1"/>
            </a:lvl2pPr>
            <a:lvl3pPr marL="567019" indent="0">
              <a:buNone/>
              <a:defRPr sz="1116" b="1"/>
            </a:lvl3pPr>
            <a:lvl4pPr marL="850529" indent="0">
              <a:buNone/>
              <a:defRPr sz="992" b="1"/>
            </a:lvl4pPr>
            <a:lvl5pPr marL="1134039" indent="0">
              <a:buNone/>
              <a:defRPr sz="992" b="1"/>
            </a:lvl5pPr>
            <a:lvl6pPr marL="1417549" indent="0">
              <a:buNone/>
              <a:defRPr sz="992" b="1"/>
            </a:lvl6pPr>
            <a:lvl7pPr marL="1701058" indent="0">
              <a:buNone/>
              <a:defRPr sz="992" b="1"/>
            </a:lvl7pPr>
            <a:lvl8pPr marL="1984568" indent="0">
              <a:buNone/>
              <a:defRPr sz="992" b="1"/>
            </a:lvl8pPr>
            <a:lvl9pPr marL="2268078" indent="0">
              <a:buNone/>
              <a:defRPr sz="992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827085" y="1946072"/>
            <a:ext cx="3213847" cy="286237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922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33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94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0712" y="355177"/>
            <a:ext cx="2438192" cy="1243118"/>
          </a:xfrm>
        </p:spPr>
        <p:txBody>
          <a:bodyPr anchor="b"/>
          <a:lstStyle>
            <a:lvl1pPr>
              <a:defRPr sz="1984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13847" y="767083"/>
            <a:ext cx="3827085" cy="3786085"/>
          </a:xfrm>
        </p:spPr>
        <p:txBody>
          <a:bodyPr/>
          <a:lstStyle>
            <a:lvl1pPr>
              <a:defRPr sz="1984"/>
            </a:lvl1pPr>
            <a:lvl2pPr>
              <a:defRPr sz="1736"/>
            </a:lvl2pPr>
            <a:lvl3pPr>
              <a:defRPr sz="1488"/>
            </a:lvl3pPr>
            <a:lvl4pPr>
              <a:defRPr sz="1240"/>
            </a:lvl4pPr>
            <a:lvl5pPr>
              <a:defRPr sz="1240"/>
            </a:lvl5pPr>
            <a:lvl6pPr>
              <a:defRPr sz="1240"/>
            </a:lvl6pPr>
            <a:lvl7pPr>
              <a:defRPr sz="1240"/>
            </a:lvl7pPr>
            <a:lvl8pPr>
              <a:defRPr sz="1240"/>
            </a:lvl8pPr>
            <a:lvl9pPr>
              <a:defRPr sz="124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20712" y="1598295"/>
            <a:ext cx="2438192" cy="2961039"/>
          </a:xfrm>
        </p:spPr>
        <p:txBody>
          <a:bodyPr/>
          <a:lstStyle>
            <a:lvl1pPr marL="0" indent="0">
              <a:buNone/>
              <a:defRPr sz="992"/>
            </a:lvl1pPr>
            <a:lvl2pPr marL="283510" indent="0">
              <a:buNone/>
              <a:defRPr sz="868"/>
            </a:lvl2pPr>
            <a:lvl3pPr marL="567019" indent="0">
              <a:buNone/>
              <a:defRPr sz="744"/>
            </a:lvl3pPr>
            <a:lvl4pPr marL="850529" indent="0">
              <a:buNone/>
              <a:defRPr sz="620"/>
            </a:lvl4pPr>
            <a:lvl5pPr marL="1134039" indent="0">
              <a:buNone/>
              <a:defRPr sz="620"/>
            </a:lvl5pPr>
            <a:lvl6pPr marL="1417549" indent="0">
              <a:buNone/>
              <a:defRPr sz="620"/>
            </a:lvl6pPr>
            <a:lvl7pPr marL="1701058" indent="0">
              <a:buNone/>
              <a:defRPr sz="620"/>
            </a:lvl7pPr>
            <a:lvl8pPr marL="1984568" indent="0">
              <a:buNone/>
              <a:defRPr sz="620"/>
            </a:lvl8pPr>
            <a:lvl9pPr marL="2268078" indent="0">
              <a:buNone/>
              <a:defRPr sz="62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35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0712" y="355177"/>
            <a:ext cx="2438192" cy="1243118"/>
          </a:xfrm>
        </p:spPr>
        <p:txBody>
          <a:bodyPr anchor="b"/>
          <a:lstStyle>
            <a:lvl1pPr>
              <a:defRPr sz="1984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213847" y="767083"/>
            <a:ext cx="3827085" cy="3786085"/>
          </a:xfrm>
        </p:spPr>
        <p:txBody>
          <a:bodyPr/>
          <a:lstStyle>
            <a:lvl1pPr marL="0" indent="0">
              <a:buNone/>
              <a:defRPr sz="1984"/>
            </a:lvl1pPr>
            <a:lvl2pPr marL="283510" indent="0">
              <a:buNone/>
              <a:defRPr sz="1736"/>
            </a:lvl2pPr>
            <a:lvl3pPr marL="567019" indent="0">
              <a:buNone/>
              <a:defRPr sz="1488"/>
            </a:lvl3pPr>
            <a:lvl4pPr marL="850529" indent="0">
              <a:buNone/>
              <a:defRPr sz="1240"/>
            </a:lvl4pPr>
            <a:lvl5pPr marL="1134039" indent="0">
              <a:buNone/>
              <a:defRPr sz="1240"/>
            </a:lvl5pPr>
            <a:lvl6pPr marL="1417549" indent="0">
              <a:buNone/>
              <a:defRPr sz="1240"/>
            </a:lvl6pPr>
            <a:lvl7pPr marL="1701058" indent="0">
              <a:buNone/>
              <a:defRPr sz="1240"/>
            </a:lvl7pPr>
            <a:lvl8pPr marL="1984568" indent="0">
              <a:buNone/>
              <a:defRPr sz="1240"/>
            </a:lvl8pPr>
            <a:lvl9pPr marL="2268078" indent="0">
              <a:buNone/>
              <a:defRPr sz="124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20712" y="1598295"/>
            <a:ext cx="2438192" cy="2961039"/>
          </a:xfrm>
        </p:spPr>
        <p:txBody>
          <a:bodyPr/>
          <a:lstStyle>
            <a:lvl1pPr marL="0" indent="0">
              <a:buNone/>
              <a:defRPr sz="992"/>
            </a:lvl1pPr>
            <a:lvl2pPr marL="283510" indent="0">
              <a:buNone/>
              <a:defRPr sz="868"/>
            </a:lvl2pPr>
            <a:lvl3pPr marL="567019" indent="0">
              <a:buNone/>
              <a:defRPr sz="744"/>
            </a:lvl3pPr>
            <a:lvl4pPr marL="850529" indent="0">
              <a:buNone/>
              <a:defRPr sz="620"/>
            </a:lvl4pPr>
            <a:lvl5pPr marL="1134039" indent="0">
              <a:buNone/>
              <a:defRPr sz="620"/>
            </a:lvl5pPr>
            <a:lvl6pPr marL="1417549" indent="0">
              <a:buNone/>
              <a:defRPr sz="620"/>
            </a:lvl6pPr>
            <a:lvl7pPr marL="1701058" indent="0">
              <a:buNone/>
              <a:defRPr sz="620"/>
            </a:lvl7pPr>
            <a:lvl8pPr marL="1984568" indent="0">
              <a:buNone/>
              <a:defRPr sz="620"/>
            </a:lvl8pPr>
            <a:lvl9pPr marL="2268078" indent="0">
              <a:buNone/>
              <a:defRPr sz="62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79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19728" y="283648"/>
            <a:ext cx="6520220" cy="1029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9728" y="1418240"/>
            <a:ext cx="6520220" cy="3380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19728" y="4937943"/>
            <a:ext cx="1700927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CD0A0-3596-49D9-B0AC-E7D49F1A6740}" type="datetimeFigureOut">
              <a:rPr lang="zh-TW" altLang="en-US" smtClean="0"/>
              <a:t>2021/7/8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504143" y="4937943"/>
            <a:ext cx="2551390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5339020" y="4937943"/>
            <a:ext cx="1700927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0E1A5-929D-4550-AAEA-A651F8D8D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7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567019" rtl="0" eaLnBrk="1" latinLnBrk="0" hangingPunct="1">
        <a:lnSpc>
          <a:spcPct val="90000"/>
        </a:lnSpc>
        <a:spcBef>
          <a:spcPct val="0"/>
        </a:spcBef>
        <a:buNone/>
        <a:defRPr sz="27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755" indent="-141755" algn="l" defTabSz="567019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25265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08774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240" kern="1200">
          <a:solidFill>
            <a:schemeClr val="tx1"/>
          </a:solidFill>
          <a:latin typeface="+mn-lt"/>
          <a:ea typeface="+mn-ea"/>
          <a:cs typeface="+mn-cs"/>
        </a:defRPr>
      </a:lvl3pPr>
      <a:lvl4pPr marL="992284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275794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55930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281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632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983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01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52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54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05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56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07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43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6" Type="http://schemas.openxmlformats.org/officeDocument/2006/relationships/image" Target="../media/image46.png"/><Relationship Id="rId1" Type="http://schemas.microsoft.com/office/2007/relationships/media" Target="../media/media1.mp4"/><Relationship Id="rId6" Type="http://schemas.openxmlformats.org/officeDocument/2006/relationships/video" Target="../media/media3.avi"/><Relationship Id="rId11" Type="http://schemas.openxmlformats.org/officeDocument/2006/relationships/slideLayout" Target="../slideLayouts/slideLayout14.xml"/><Relationship Id="rId5" Type="http://schemas.microsoft.com/office/2007/relationships/media" Target="../media/media3.avi"/><Relationship Id="rId15" Type="http://schemas.openxmlformats.org/officeDocument/2006/relationships/image" Target="../media/image45.png"/><Relationship Id="rId10" Type="http://schemas.openxmlformats.org/officeDocument/2006/relationships/video" Target="../media/media5.avi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07"/>
            <a:ext cx="7560930" cy="56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339BD45-CC8E-4EB3-BCA2-1CA12DB65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" y="49076"/>
            <a:ext cx="7437120" cy="52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2800" dirty="0"/>
              <a:t>Thermal Physical Property Products</a:t>
            </a:r>
            <a:endParaRPr lang="zh-TW" altLang="en-US" sz="2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556933" y="3034611"/>
            <a:ext cx="447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rgbClr val="00204E"/>
                </a:solidFill>
              </a:rPr>
              <a:t>Thermo-conductivity/Thermo-diffusivity</a:t>
            </a:r>
            <a:endParaRPr lang="zh-TW" altLang="en-US" sz="1400" b="1" dirty="0">
              <a:solidFill>
                <a:srgbClr val="00204E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5" y="678800"/>
            <a:ext cx="1177542" cy="201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860748" y="2686776"/>
            <a:ext cx="806696" cy="33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54" dirty="0"/>
              <a:t>DTC300</a:t>
            </a:r>
            <a:endParaRPr lang="zh-TW" altLang="en-US" sz="1554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793600" y="2686775"/>
            <a:ext cx="851580" cy="33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54" dirty="0"/>
              <a:t>FOX</a:t>
            </a:r>
            <a:r>
              <a:rPr lang="zh-TW" altLang="en-US" sz="1554" dirty="0"/>
              <a:t> </a:t>
            </a:r>
            <a:r>
              <a:rPr lang="en-US" altLang="zh-TW" sz="1554" dirty="0"/>
              <a:t>314</a:t>
            </a:r>
            <a:endParaRPr lang="zh-TW" altLang="en-US" sz="1554" dirty="0"/>
          </a:p>
        </p:txBody>
      </p:sp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A086CC31-2A2A-4341-8A16-66BC5C0C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961" y="1213832"/>
            <a:ext cx="1854614" cy="14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">
            <a:extLst>
              <a:ext uri="{FF2B5EF4-FFF2-40B4-BE49-F238E27FC236}">
                <a16:creationId xmlns:a16="http://schemas.microsoft.com/office/drawing/2014/main" id="{F6B8CB80-5558-4329-BDB5-1E97A312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32" y="1160326"/>
            <a:ext cx="1275223" cy="152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">
            <a:extLst>
              <a:ext uri="{FF2B5EF4-FFF2-40B4-BE49-F238E27FC236}">
                <a16:creationId xmlns:a16="http://schemas.microsoft.com/office/drawing/2014/main" id="{F20A3C85-520C-4FF5-998F-26A6533C6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33" y="3467218"/>
            <a:ext cx="2143793" cy="16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">
            <a:extLst>
              <a:ext uri="{FF2B5EF4-FFF2-40B4-BE49-F238E27FC236}">
                <a16:creationId xmlns:a16="http://schemas.microsoft.com/office/drawing/2014/main" id="{33C18A59-3C71-430A-B451-5F8A6773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561" y="3261899"/>
            <a:ext cx="1880662" cy="19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">
            <a:extLst>
              <a:ext uri="{FF2B5EF4-FFF2-40B4-BE49-F238E27FC236}">
                <a16:creationId xmlns:a16="http://schemas.microsoft.com/office/drawing/2014/main" id="{021717A8-DA09-43A4-B178-231026D8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56" y="1087364"/>
            <a:ext cx="2020513" cy="158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A4B819A9-9094-49F9-8E98-739D2B08BF9A}"/>
              </a:ext>
            </a:extLst>
          </p:cNvPr>
          <p:cNvSpPr txBox="1"/>
          <p:nvPr/>
        </p:nvSpPr>
        <p:spPr>
          <a:xfrm>
            <a:off x="2434299" y="2697047"/>
            <a:ext cx="705706" cy="33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54" dirty="0"/>
              <a:t>FOX50</a:t>
            </a:r>
            <a:endParaRPr lang="zh-TW" altLang="en-US" sz="1554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361EFF3-EE92-47FC-8FDC-6F6547140F30}"/>
              </a:ext>
            </a:extLst>
          </p:cNvPr>
          <p:cNvSpPr txBox="1"/>
          <p:nvPr/>
        </p:nvSpPr>
        <p:spPr>
          <a:xfrm>
            <a:off x="4104920" y="2686777"/>
            <a:ext cx="806696" cy="33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54" dirty="0"/>
              <a:t>FOX200</a:t>
            </a:r>
            <a:endParaRPr lang="zh-TW" altLang="en-US" sz="1554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5F06F27-7643-4605-9C9F-34ADB5BBDD05}"/>
              </a:ext>
            </a:extLst>
          </p:cNvPr>
          <p:cNvSpPr txBox="1"/>
          <p:nvPr/>
        </p:nvSpPr>
        <p:spPr>
          <a:xfrm>
            <a:off x="1744141" y="624619"/>
            <a:ext cx="447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rgbClr val="00204E"/>
                </a:solidFill>
              </a:rPr>
              <a:t>Thermo-conductivity</a:t>
            </a:r>
            <a:endParaRPr lang="zh-TW" altLang="en-US" sz="1400" b="1" dirty="0">
              <a:solidFill>
                <a:srgbClr val="00204E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B155BD0-806A-47ED-8954-5D2CBDED34D6}"/>
              </a:ext>
            </a:extLst>
          </p:cNvPr>
          <p:cNvSpPr txBox="1"/>
          <p:nvPr/>
        </p:nvSpPr>
        <p:spPr>
          <a:xfrm>
            <a:off x="461525" y="4105391"/>
            <a:ext cx="1181927" cy="33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54" dirty="0"/>
              <a:t>DXF500/900</a:t>
            </a:r>
            <a:endParaRPr lang="zh-TW" altLang="en-US" sz="1554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6B4C4D8-338D-40F6-9E53-F68AC03810DA}"/>
              </a:ext>
            </a:extLst>
          </p:cNvPr>
          <p:cNvSpPr txBox="1"/>
          <p:nvPr/>
        </p:nvSpPr>
        <p:spPr>
          <a:xfrm>
            <a:off x="5954323" y="4105391"/>
            <a:ext cx="1366080" cy="33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54" dirty="0"/>
              <a:t>DLF1600/2800</a:t>
            </a:r>
            <a:endParaRPr lang="zh-TW" altLang="en-US" sz="1554" dirty="0"/>
          </a:p>
        </p:txBody>
      </p:sp>
    </p:spTree>
    <p:extLst>
      <p:ext uri="{BB962C8B-B14F-4D97-AF65-F5344CB8AC3E}">
        <p14:creationId xmlns:p14="http://schemas.microsoft.com/office/powerpoint/2010/main" val="13389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42E51-2AA8-4CC7-B5FD-A63E4C9F1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97"/>
            <a:ext cx="7559675" cy="53383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FED820-0B2A-49D1-A5E9-EF5F623A18B0}"/>
              </a:ext>
            </a:extLst>
          </p:cNvPr>
          <p:cNvSpPr/>
          <p:nvPr/>
        </p:nvSpPr>
        <p:spPr>
          <a:xfrm>
            <a:off x="177799" y="201036"/>
            <a:ext cx="70273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latin typeface="ZEISS Frutiger Next W1G" panose="020B0503040204020203" pitchFamily="34" charset="0"/>
              </a:rPr>
              <a:t>Discover the unknown with ultimate imaging and effortless analytics.</a:t>
            </a:r>
            <a:endParaRPr lang="zh-TW" altLang="en-US" sz="3200" b="1" dirty="0">
              <a:latin typeface="ZEISS Frutiger Next W1G" panose="020B0503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0EB42-B6E8-4CD7-8EC3-19BDE3DF5B1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80" y="3766185"/>
            <a:ext cx="1420495" cy="156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picture containing microscope&#10;&#10;Description automatically generated">
            <a:extLst>
              <a:ext uri="{FF2B5EF4-FFF2-40B4-BE49-F238E27FC236}">
                <a16:creationId xmlns:a16="http://schemas.microsoft.com/office/drawing/2014/main" id="{8EF14B8C-502F-4256-8736-3BC5BE48F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t="3035"/>
          <a:stretch/>
        </p:blipFill>
        <p:spPr>
          <a:xfrm>
            <a:off x="1854200" y="0"/>
            <a:ext cx="3813569" cy="5327650"/>
          </a:xfr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2F179F00-3745-452A-A096-97EF3847D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5" y="0"/>
            <a:ext cx="7991476" cy="5327650"/>
          </a:xfrm>
          <a:prstGeom prst="rect">
            <a:avLst/>
          </a:prstGeom>
        </p:spPr>
      </p:pic>
      <p:pic>
        <p:nvPicPr>
          <p:cNvPr id="10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C47AC1CE-4DD7-43B6-8BBC-202DC6F81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80" y="0"/>
            <a:ext cx="8045245" cy="53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9DE09035-57C7-4438-B321-F1AF9B2AE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17245" r="2840" b="17859"/>
          <a:stretch/>
        </p:blipFill>
        <p:spPr>
          <a:xfrm>
            <a:off x="-74071" y="0"/>
            <a:ext cx="7633747" cy="5327651"/>
          </a:xfrm>
          <a:prstGeom prst="rect">
            <a:avLst/>
          </a:prstGeom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523DE4FA-A596-4E83-BB97-8816640EEEB5}"/>
              </a:ext>
            </a:extLst>
          </p:cNvPr>
          <p:cNvSpPr/>
          <p:nvPr/>
        </p:nvSpPr>
        <p:spPr>
          <a:xfrm>
            <a:off x="382173" y="154503"/>
            <a:ext cx="700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ZEISS Frutiger Next W1G" panose="020B0503040204020203"/>
                <a:ea typeface="+mj-ea"/>
                <a:cs typeface="+mj-cs"/>
              </a:rPr>
              <a:t>The most advance technology for the highest quality data.</a:t>
            </a: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FAEC448B-9577-4CF4-97D2-87CE91DBFB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80" y="3766185"/>
            <a:ext cx="1420495" cy="1561465"/>
          </a:xfrm>
          <a:prstGeom prst="rect">
            <a:avLst/>
          </a:prstGeom>
        </p:spPr>
      </p:pic>
      <p:sp>
        <p:nvSpPr>
          <p:cNvPr id="7" name="Oval 18">
            <a:extLst>
              <a:ext uri="{FF2B5EF4-FFF2-40B4-BE49-F238E27FC236}">
                <a16:creationId xmlns:a16="http://schemas.microsoft.com/office/drawing/2014/main" id="{D135E996-8DD6-4BEA-9CBE-8E2B1CDD18FB}"/>
              </a:ext>
            </a:extLst>
          </p:cNvPr>
          <p:cNvSpPr/>
          <p:nvPr/>
        </p:nvSpPr>
        <p:spPr>
          <a:xfrm rot="900000">
            <a:off x="4394089" y="2818620"/>
            <a:ext cx="1714417" cy="1719072"/>
          </a:xfrm>
          <a:prstGeom prst="ellipse">
            <a:avLst/>
          </a:prstGeom>
          <a:solidFill>
            <a:srgbClr val="DED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24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Follow Us !!</a:t>
            </a: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D49C7F09-99AB-442B-AAF0-661463BFE341}"/>
              </a:ext>
            </a:extLst>
          </p:cNvPr>
          <p:cNvGrpSpPr/>
          <p:nvPr/>
        </p:nvGrpSpPr>
        <p:grpSpPr>
          <a:xfrm>
            <a:off x="4210985" y="1524250"/>
            <a:ext cx="3171948" cy="981816"/>
            <a:chOff x="3919824" y="699019"/>
            <a:chExt cx="3171948" cy="981816"/>
          </a:xfrm>
        </p:grpSpPr>
        <p:grpSp>
          <p:nvGrpSpPr>
            <p:cNvPr id="9" name="Group 20">
              <a:extLst>
                <a:ext uri="{FF2B5EF4-FFF2-40B4-BE49-F238E27FC236}">
                  <a16:creationId xmlns:a16="http://schemas.microsoft.com/office/drawing/2014/main" id="{056032EE-17E7-449C-B296-3D6A62E873C4}"/>
                </a:ext>
              </a:extLst>
            </p:cNvPr>
            <p:cNvGrpSpPr/>
            <p:nvPr/>
          </p:nvGrpSpPr>
          <p:grpSpPr>
            <a:xfrm>
              <a:off x="5405275" y="699019"/>
              <a:ext cx="1686497" cy="974441"/>
              <a:chOff x="996360" y="597368"/>
              <a:chExt cx="1686497" cy="974441"/>
            </a:xfrm>
          </p:grpSpPr>
          <p:pic>
            <p:nvPicPr>
              <p:cNvPr id="16" name="Picture 27" descr="INS&#10;">
                <a:extLst>
                  <a:ext uri="{FF2B5EF4-FFF2-40B4-BE49-F238E27FC236}">
                    <a16:creationId xmlns:a16="http://schemas.microsoft.com/office/drawing/2014/main" id="{50B7F37F-3515-4B76-870B-DDF0D3968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052" y="597368"/>
                <a:ext cx="743115" cy="743115"/>
              </a:xfrm>
              <a:prstGeom prst="rect">
                <a:avLst/>
              </a:prstGeom>
              <a:solidFill>
                <a:srgbClr val="DEDE4C"/>
              </a:solidFill>
            </p:spPr>
          </p:pic>
          <p:sp>
            <p:nvSpPr>
              <p:cNvPr id="17" name="Rectangle 28">
                <a:extLst>
                  <a:ext uri="{FF2B5EF4-FFF2-40B4-BE49-F238E27FC236}">
                    <a16:creationId xmlns:a16="http://schemas.microsoft.com/office/drawing/2014/main" id="{697539CA-DC11-48D5-A368-B1FF4FAA7F7B}"/>
                  </a:ext>
                </a:extLst>
              </p:cNvPr>
              <p:cNvSpPr/>
              <p:nvPr/>
            </p:nvSpPr>
            <p:spPr>
              <a:xfrm>
                <a:off x="996360" y="1264032"/>
                <a:ext cx="1686497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TW" sz="1400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ZEISS Frutiger Next W1G Md Cn" panose="020B0606040204020203" pitchFamily="34" charset="0"/>
                  </a:rPr>
                  <a:t>Instagram</a:t>
                </a:r>
                <a:endParaRPr lang="en-US" altLang="zh-TW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ZEISS Frutiger Next W1G Md Cn" panose="020B0606040204020203" pitchFamily="34" charset="0"/>
                </a:endParaRPr>
              </a:p>
            </p:txBody>
          </p:sp>
        </p:grp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6F6AC75C-61D1-46D0-8226-8BB7FCCE62CB}"/>
                </a:ext>
              </a:extLst>
            </p:cNvPr>
            <p:cNvGrpSpPr/>
            <p:nvPr/>
          </p:nvGrpSpPr>
          <p:grpSpPr>
            <a:xfrm>
              <a:off x="3919824" y="711766"/>
              <a:ext cx="946092" cy="961694"/>
              <a:chOff x="3714086" y="711766"/>
              <a:chExt cx="946092" cy="961694"/>
            </a:xfrm>
          </p:grpSpPr>
          <p:pic>
            <p:nvPicPr>
              <p:cNvPr id="14" name="Picture 25" descr="Qr code&#10;&#10;Description automatically generated">
                <a:extLst>
                  <a:ext uri="{FF2B5EF4-FFF2-40B4-BE49-F238E27FC236}">
                    <a16:creationId xmlns:a16="http://schemas.microsoft.com/office/drawing/2014/main" id="{C0017CA8-4A1D-4BD7-B29B-A02CE49B6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5606" y="711766"/>
                <a:ext cx="743115" cy="743115"/>
              </a:xfrm>
              <a:prstGeom prst="rect">
                <a:avLst/>
              </a:prstGeom>
            </p:spPr>
          </p:pic>
          <p:sp>
            <p:nvSpPr>
              <p:cNvPr id="15" name="Rectangle 26">
                <a:extLst>
                  <a:ext uri="{FF2B5EF4-FFF2-40B4-BE49-F238E27FC236}">
                    <a16:creationId xmlns:a16="http://schemas.microsoft.com/office/drawing/2014/main" id="{0245D2C1-6B37-419C-9ACB-AA5D4E32CDDC}"/>
                  </a:ext>
                </a:extLst>
              </p:cNvPr>
              <p:cNvSpPr/>
              <p:nvPr/>
            </p:nvSpPr>
            <p:spPr>
              <a:xfrm>
                <a:off x="3714086" y="1365683"/>
                <a:ext cx="946092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TW" sz="14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ZEISS Frutiger Next W1G Md Cn" panose="020B0606040204020203" pitchFamily="34" charset="0"/>
                  </a:rPr>
                  <a:t>Microscopy</a:t>
                </a:r>
                <a:endParaRPr lang="en-US" altLang="zh-TW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ZEISS Frutiger Next W1G Md Cn" panose="020B0606040204020203" pitchFamily="34" charset="0"/>
                </a:endParaRPr>
              </a:p>
            </p:txBody>
          </p: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F98CDA8D-C177-4879-B841-3026F9302E5E}"/>
                </a:ext>
              </a:extLst>
            </p:cNvPr>
            <p:cNvGrpSpPr/>
            <p:nvPr/>
          </p:nvGrpSpPr>
          <p:grpSpPr>
            <a:xfrm>
              <a:off x="4920502" y="711766"/>
              <a:ext cx="822661" cy="969069"/>
              <a:chOff x="2938377" y="547952"/>
              <a:chExt cx="822661" cy="969069"/>
            </a:xfrm>
          </p:grpSpPr>
          <p:sp>
            <p:nvSpPr>
              <p:cNvPr id="12" name="Rectangle 23">
                <a:extLst>
                  <a:ext uri="{FF2B5EF4-FFF2-40B4-BE49-F238E27FC236}">
                    <a16:creationId xmlns:a16="http://schemas.microsoft.com/office/drawing/2014/main" id="{9A09BA43-5889-4F04-923E-D8EC5B863F0D}"/>
                  </a:ext>
                </a:extLst>
              </p:cNvPr>
              <p:cNvSpPr/>
              <p:nvPr/>
            </p:nvSpPr>
            <p:spPr>
              <a:xfrm>
                <a:off x="2938377" y="1209244"/>
                <a:ext cx="822661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TW" sz="14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ZEISS Frutiger Next W1G Md Cn" panose="020B0606040204020203" pitchFamily="34" charset="0"/>
                  </a:rPr>
                  <a:t>Facebook</a:t>
                </a:r>
                <a:endParaRPr lang="en-US" altLang="zh-TW" sz="28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ZEISS Frutiger Next W1G Md Cn" panose="020B0606040204020203" pitchFamily="34" charset="0"/>
                </a:endParaRPr>
              </a:p>
            </p:txBody>
          </p:sp>
          <p:pic>
            <p:nvPicPr>
              <p:cNvPr id="13" name="Picture 24" descr="Qr code&#10;&#10;Description automatically generated">
                <a:extLst>
                  <a:ext uri="{FF2B5EF4-FFF2-40B4-BE49-F238E27FC236}">
                    <a16:creationId xmlns:a16="http://schemas.microsoft.com/office/drawing/2014/main" id="{CCECE658-0FA3-46BA-8AC6-D97E7F927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8011" y="547952"/>
                <a:ext cx="743394" cy="7433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5853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E18349-BA7E-4405-B45C-2EED908F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50" y="109910"/>
            <a:ext cx="7122340" cy="1029766"/>
          </a:xfrm>
        </p:spPr>
        <p:txBody>
          <a:bodyPr>
            <a:noAutofit/>
          </a:bodyPr>
          <a:lstStyle/>
          <a:p>
            <a:pPr algn="ctr"/>
            <a:r>
              <a:rPr lang="en-US" altLang="zh-TW" sz="2800" b="1" dirty="0">
                <a:latin typeface="ZEISS Frutiger Next W1G" panose="020B0503040204020203" pitchFamily="34" charset="0"/>
              </a:rPr>
              <a:t>Discover the Unknown with Ultimate Imaging and Effortless Analytics.</a:t>
            </a:r>
            <a:endParaRPr lang="zh-TW" altLang="en-US" sz="2800" dirty="0">
              <a:latin typeface="ZEISS Frutiger Next W1G" panose="020B0503040204020203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E1E7696-FB40-47B2-B005-3362D29315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6" y="1283592"/>
            <a:ext cx="2397125" cy="17989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6">
            <a:extLst>
              <a:ext uri="{FF2B5EF4-FFF2-40B4-BE49-F238E27FC236}">
                <a16:creationId xmlns:a16="http://schemas.microsoft.com/office/drawing/2014/main" id="{975A5228-1DA5-469C-9FE1-8BA6FDDE9222}"/>
              </a:ext>
            </a:extLst>
          </p:cNvPr>
          <p:cNvSpPr txBox="1"/>
          <p:nvPr/>
        </p:nvSpPr>
        <p:spPr>
          <a:xfrm>
            <a:off x="184050" y="3099049"/>
            <a:ext cx="2284288" cy="9588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1400" kern="1200">
                <a:solidFill>
                  <a:srgbClr val="000000"/>
                </a:solidFill>
                <a:effectLst/>
                <a:latin typeface="ZEISS Frutiger Next W1G Cn" panose="020B05060402040202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STEM micrograph of the high-Mw PS-P2VP bulk sample cast from DCM, revealing the gyroid microstructures.</a:t>
            </a:r>
            <a:endParaRPr lang="zh-TW" sz="140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F40A1-53F2-4264-8B49-53D62469E1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22" y="1283593"/>
            <a:ext cx="2399030" cy="17989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09DE47BB-30FB-4298-8DB1-A7E6AD0B4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322" y="3099049"/>
            <a:ext cx="239903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/>
            <a:r>
              <a:rPr lang="en-US" sz="1400" kern="100">
                <a:effectLst/>
                <a:latin typeface="ZEISS Frutiger Next W1G Cn" panose="020B05060402040202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SEM micrograph of the high-Mw PS-P2VP bulk sample cast from DCM. The bulk sample was subjected to selective swelling in ethanol which converting the P2VP domains into pores.</a:t>
            </a:r>
            <a:endParaRPr 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6F4F4DC2-7179-4772-856A-65E7E40E30B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43" y="1283592"/>
            <a:ext cx="2399030" cy="17989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04A3E14-4D88-41D7-A6B7-0EF67B86BAE1}"/>
              </a:ext>
            </a:extLst>
          </p:cNvPr>
          <p:cNvSpPr txBox="1"/>
          <p:nvPr/>
        </p:nvSpPr>
        <p:spPr>
          <a:xfrm>
            <a:off x="5127090" y="3099049"/>
            <a:ext cx="2248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200">
                <a:solidFill>
                  <a:srgbClr val="000000"/>
                </a:solidFill>
                <a:effectLst/>
                <a:latin typeface="ZEISS Frutiger Next W1G Cn" panose="020B05060402040202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FESEM micrographs of the porous TiO2-network film.</a:t>
            </a:r>
            <a:endParaRPr lang="zh-TW" sz="200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C0C977C4-1D40-4A82-9828-51C61C2BE01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33" y="4448247"/>
            <a:ext cx="863242" cy="87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E18349-BA7E-4405-B45C-2EED908F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55" y="114548"/>
            <a:ext cx="7122340" cy="1029766"/>
          </a:xfrm>
        </p:spPr>
        <p:txBody>
          <a:bodyPr>
            <a:noAutofit/>
          </a:bodyPr>
          <a:lstStyle/>
          <a:p>
            <a:pPr algn="ctr"/>
            <a:r>
              <a:rPr lang="en-US" altLang="zh-TW" sz="2800" b="1" dirty="0">
                <a:latin typeface="ZEISS Frutiger Next W1G" panose="020B0503040204020203" pitchFamily="34" charset="0"/>
              </a:rPr>
              <a:t>Discover the Unknown with Ultimate Imaging and Effortless Analytics.</a:t>
            </a:r>
            <a:endParaRPr lang="zh-TW" altLang="en-US" sz="2800" dirty="0">
              <a:latin typeface="ZEISS Frutiger Next W1G" panose="020B0503040204020203" pitchFamily="34" charset="0"/>
            </a:endParaRP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F0BE95A8-2666-40D4-86E9-DC7276A2E588}"/>
              </a:ext>
            </a:extLst>
          </p:cNvPr>
          <p:cNvGrpSpPr/>
          <p:nvPr/>
        </p:nvGrpSpPr>
        <p:grpSpPr>
          <a:xfrm>
            <a:off x="1246650" y="1349006"/>
            <a:ext cx="5066375" cy="1798956"/>
            <a:chOff x="930745" y="1492945"/>
            <a:chExt cx="5066375" cy="1798956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6E38EEB3-BBA5-4F69-B90D-C22E84D38935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745" y="1492945"/>
              <a:ext cx="2397125" cy="1798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9E59DD61-C1C1-44F1-BAF8-2D969C0903E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090" y="1492946"/>
              <a:ext cx="2399030" cy="17989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62091D80-5BCB-4B14-B6F5-01950C502EE8}"/>
              </a:ext>
            </a:extLst>
          </p:cNvPr>
          <p:cNvSpPr txBox="1"/>
          <p:nvPr/>
        </p:nvSpPr>
        <p:spPr>
          <a:xfrm>
            <a:off x="1303870" y="3382797"/>
            <a:ext cx="48793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kern="1200">
                <a:solidFill>
                  <a:srgbClr val="000000"/>
                </a:solidFill>
                <a:effectLst/>
                <a:latin typeface="ZEISS Frutiger Next W1G Cn" panose="020B05060402040202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FE-SEM micrograph of the high-Mw PS-P2VP film sample as-spun from TCE solution. The film was subjected to selective swelling in ethanol which converting the P2VP domains into pores.</a:t>
            </a:r>
            <a:endParaRPr lang="zh-TW" sz="140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CE365193-D0D8-4A3B-BC1E-90B09C98C7D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33" y="4448247"/>
            <a:ext cx="863242" cy="87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56273CB-9758-4DE6-A36D-AA8E5378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37" y="239251"/>
            <a:ext cx="4806227" cy="731319"/>
          </a:xfrm>
        </p:spPr>
        <p:txBody>
          <a:bodyPr>
            <a:noAutofit/>
          </a:bodyPr>
          <a:lstStyle/>
          <a:p>
            <a:r>
              <a:rPr lang="en-US" sz="1710" dirty="0">
                <a:latin typeface="ZEISS Frutiger Next W1G" panose="020B0503040204020203" pitchFamily="34" charset="0"/>
              </a:rPr>
              <a:t>3D STEM (Voxel Dimension 2.0nm)</a:t>
            </a:r>
            <a:r>
              <a:rPr lang="en-US" sz="1710" dirty="0"/>
              <a:t/>
            </a:r>
            <a:br>
              <a:rPr lang="en-US" sz="1710" dirty="0"/>
            </a:br>
            <a:r>
              <a:rPr lang="en-US" sz="1710" b="0" dirty="0" err="1" smtClean="0">
                <a:latin typeface="ZEISS Frutiger Next W1G" panose="020B0503040204020203" pitchFamily="34" charset="0"/>
              </a:rPr>
              <a:t>ZnO</a:t>
            </a:r>
            <a:r>
              <a:rPr lang="en-US" sz="1710" b="0" dirty="0" smtClean="0">
                <a:latin typeface="ZEISS Frutiger Next W1G" panose="020B0503040204020203" pitchFamily="34" charset="0"/>
              </a:rPr>
              <a:t> </a:t>
            </a:r>
            <a:r>
              <a:rPr lang="en-US" sz="1710" b="0" dirty="0" err="1">
                <a:latin typeface="ZEISS Frutiger Next W1G" panose="020B0503040204020203" pitchFamily="34" charset="0"/>
              </a:rPr>
              <a:t>nano</a:t>
            </a:r>
            <a:r>
              <a:rPr lang="en-US" sz="1710" b="0" dirty="0">
                <a:latin typeface="ZEISS Frutiger Next W1G" panose="020B0503040204020203" pitchFamily="34" charset="0"/>
              </a:rPr>
              <a:t> particles, 25kV STEM</a:t>
            </a:r>
          </a:p>
        </p:txBody>
      </p:sp>
      <p:pic>
        <p:nvPicPr>
          <p:cNvPr id="17" name="STEM">
            <a:hlinkClick r:id="" action="ppaction://media"/>
            <a:extLst>
              <a:ext uri="{FF2B5EF4-FFF2-40B4-BE49-F238E27FC236}">
                <a16:creationId xmlns:a16="http://schemas.microsoft.com/office/drawing/2014/main" id="{415CB77D-903D-404F-8D28-4638814D5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4878" y="3078797"/>
            <a:ext cx="2472641" cy="1853726"/>
          </a:xfrm>
          <a:prstGeom prst="rect">
            <a:avLst/>
          </a:prstGeom>
        </p:spPr>
      </p:pic>
      <p:pic>
        <p:nvPicPr>
          <p:cNvPr id="18" name="DF_new">
            <a:hlinkClick r:id="" action="ppaction://media"/>
            <a:extLst>
              <a:ext uri="{FF2B5EF4-FFF2-40B4-BE49-F238E27FC236}">
                <a16:creationId xmlns:a16="http://schemas.microsoft.com/office/drawing/2014/main" id="{F6F23457-A3CF-4C6F-8669-9204916678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156" y="3078797"/>
            <a:ext cx="1798963" cy="1798963"/>
          </a:xfrm>
          <a:prstGeom prst="rect">
            <a:avLst/>
          </a:prstGeom>
        </p:spPr>
      </p:pic>
      <p:pic>
        <p:nvPicPr>
          <p:cNvPr id="19" name="ODF_new">
            <a:hlinkClick r:id="" action="ppaction://media"/>
            <a:extLst>
              <a:ext uri="{FF2B5EF4-FFF2-40B4-BE49-F238E27FC236}">
                <a16:creationId xmlns:a16="http://schemas.microsoft.com/office/drawing/2014/main" id="{DCD937D6-5825-4696-88A8-3E1BDE41B1A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47633" y="3078797"/>
            <a:ext cx="1798963" cy="1798963"/>
          </a:xfrm>
          <a:prstGeom prst="rect">
            <a:avLst/>
          </a:prstGeom>
        </p:spPr>
      </p:pic>
      <p:pic>
        <p:nvPicPr>
          <p:cNvPr id="20" name="HAADF_new">
            <a:hlinkClick r:id="" action="ppaction://media"/>
            <a:extLst>
              <a:ext uri="{FF2B5EF4-FFF2-40B4-BE49-F238E27FC236}">
                <a16:creationId xmlns:a16="http://schemas.microsoft.com/office/drawing/2014/main" id="{2F6690DB-DA09-4D72-AE4B-E4026A312C6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47633" y="993646"/>
            <a:ext cx="1798963" cy="1798963"/>
          </a:xfrm>
          <a:prstGeom prst="rect">
            <a:avLst/>
          </a:prstGeom>
        </p:spPr>
      </p:pic>
      <p:pic>
        <p:nvPicPr>
          <p:cNvPr id="21" name="BF_new">
            <a:hlinkClick r:id="" action="ppaction://media"/>
            <a:extLst>
              <a:ext uri="{FF2B5EF4-FFF2-40B4-BE49-F238E27FC236}">
                <a16:creationId xmlns:a16="http://schemas.microsoft.com/office/drawing/2014/main" id="{E5BF2787-56D1-4BE8-AD21-DE78352C9BD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2156" y="993645"/>
            <a:ext cx="1798964" cy="1798964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E70E39C2-B83A-4DF4-AB77-8F9F9D994F05}"/>
              </a:ext>
            </a:extLst>
          </p:cNvPr>
          <p:cNvSpPr txBox="1"/>
          <p:nvPr/>
        </p:nvSpPr>
        <p:spPr>
          <a:xfrm>
            <a:off x="501531" y="2811971"/>
            <a:ext cx="280765" cy="167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103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88">
                <a:solidFill>
                  <a:srgbClr val="000000"/>
                </a:solidFill>
                <a:highlight>
                  <a:srgbClr val="F2F2F2"/>
                </a:highlight>
                <a:latin typeface="Arial" charset="0"/>
              </a:rPr>
              <a:t>BF</a:t>
            </a:r>
            <a:endParaRPr lang="en-US" sz="1243">
              <a:solidFill>
                <a:srgbClr val="000000"/>
              </a:solidFill>
              <a:highlight>
                <a:srgbClr val="F2F2F2"/>
              </a:highlight>
              <a:latin typeface="Arial" charset="0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145867F-1C9A-4EAA-ADAE-6749E7165F5C}"/>
              </a:ext>
            </a:extLst>
          </p:cNvPr>
          <p:cNvSpPr txBox="1"/>
          <p:nvPr/>
        </p:nvSpPr>
        <p:spPr>
          <a:xfrm>
            <a:off x="2558204" y="2811970"/>
            <a:ext cx="374401" cy="167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103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88">
                <a:solidFill>
                  <a:srgbClr val="000000"/>
                </a:solidFill>
                <a:highlight>
                  <a:srgbClr val="F2F2F2"/>
                </a:highlight>
                <a:latin typeface="Arial" charset="0"/>
              </a:rPr>
              <a:t>ADF</a:t>
            </a:r>
            <a:endParaRPr lang="en-US" sz="1243">
              <a:solidFill>
                <a:srgbClr val="000000"/>
              </a:solidFill>
              <a:highlight>
                <a:srgbClr val="F2F2F2"/>
              </a:highlight>
              <a:latin typeface="Arial" charset="0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9A0BD130-1A4E-4502-8811-4ED955FB6607}"/>
              </a:ext>
            </a:extLst>
          </p:cNvPr>
          <p:cNvSpPr txBox="1"/>
          <p:nvPr/>
        </p:nvSpPr>
        <p:spPr>
          <a:xfrm>
            <a:off x="501531" y="4897122"/>
            <a:ext cx="374401" cy="167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103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88">
                <a:solidFill>
                  <a:srgbClr val="000000"/>
                </a:solidFill>
                <a:highlight>
                  <a:srgbClr val="F2F2F2"/>
                </a:highlight>
                <a:latin typeface="Arial" charset="0"/>
              </a:rPr>
              <a:t>DF</a:t>
            </a:r>
            <a:endParaRPr lang="en-US" sz="1243">
              <a:solidFill>
                <a:srgbClr val="000000"/>
              </a:solidFill>
              <a:highlight>
                <a:srgbClr val="F2F2F2"/>
              </a:highlight>
              <a:latin typeface="Arial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2DBCE5F-1236-4B7E-9B9A-2BA377EE9233}"/>
              </a:ext>
            </a:extLst>
          </p:cNvPr>
          <p:cNvSpPr txBox="1"/>
          <p:nvPr/>
        </p:nvSpPr>
        <p:spPr>
          <a:xfrm>
            <a:off x="2558204" y="4897121"/>
            <a:ext cx="374401" cy="167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103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88">
                <a:solidFill>
                  <a:srgbClr val="000000"/>
                </a:solidFill>
                <a:highlight>
                  <a:srgbClr val="F2F2F2"/>
                </a:highlight>
                <a:latin typeface="Arial" charset="0"/>
              </a:rPr>
              <a:t>ODF</a:t>
            </a:r>
            <a:endParaRPr lang="en-US" sz="1243">
              <a:solidFill>
                <a:srgbClr val="000000"/>
              </a:solidFill>
              <a:highlight>
                <a:srgbClr val="F2F2F2"/>
              </a:highlight>
              <a:latin typeface="Arial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B5B599C-14FB-43FA-8792-835CA2949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931" y="1149046"/>
            <a:ext cx="2665281" cy="125114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932" dirty="0"/>
              <a:t>STEM sample holder with rotation / tilt capability: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932" dirty="0" smtClean="0"/>
              <a:t>Rotation </a:t>
            </a:r>
            <a:r>
              <a:rPr lang="en-US" sz="932" dirty="0"/>
              <a:t>around the STEM detector (&gt; 180°)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932" dirty="0"/>
              <a:t>Potential for 3D reconstruction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932" dirty="0"/>
              <a:t>High capability for tuning channeling contrast</a:t>
            </a:r>
          </a:p>
        </p:txBody>
      </p:sp>
    </p:spTree>
    <p:extLst>
      <p:ext uri="{BB962C8B-B14F-4D97-AF65-F5344CB8AC3E}">
        <p14:creationId xmlns:p14="http://schemas.microsoft.com/office/powerpoint/2010/main" val="217821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"/>
            <a:ext cx="7559675" cy="53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340659" y="4164115"/>
            <a:ext cx="2516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chemeClr val="accent6">
                    <a:lumMod val="50000"/>
                  </a:schemeClr>
                </a:solidFill>
                <a:latin typeface="新細明體"/>
                <a:ea typeface="新細明體"/>
              </a:rPr>
              <a:t>★</a:t>
            </a:r>
            <a:r>
              <a:rPr lang="zh-TW" altLang="en-US" sz="1200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服務項目</a:t>
            </a:r>
            <a:endParaRPr lang="en-US" altLang="zh-TW" sz="1200" b="1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 dirty="0" smtClean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zh-TW" altLang="en-US" sz="1200" b="1" dirty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設備整體規劃設計製作</a:t>
            </a:r>
          </a:p>
          <a:p>
            <a:r>
              <a:rPr lang="zh-TW" altLang="en-US" sz="1000" b="1" dirty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排煙櫃、實驗桌、防爆櫃等</a:t>
            </a:r>
            <a:r>
              <a:rPr lang="zh-TW" altLang="en-US" sz="1000" b="1" dirty="0" smtClean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en-US" altLang="zh-TW" sz="1000" b="1" dirty="0" smtClean="0">
              <a:solidFill>
                <a:srgbClr val="1C2F5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200" b="1" dirty="0" smtClean="0">
              <a:solidFill>
                <a:srgbClr val="1C2F5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 dirty="0" smtClean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</a:t>
            </a:r>
            <a:r>
              <a:rPr lang="zh-TW" altLang="en-US" sz="1200" b="1" dirty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汙廢氣處理設備設計</a:t>
            </a:r>
            <a:r>
              <a:rPr lang="zh-TW" altLang="en-US" sz="1200" b="1" dirty="0" smtClean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</a:t>
            </a:r>
            <a:endParaRPr lang="en-US" altLang="zh-TW" sz="1200" b="1" dirty="0" smtClean="0">
              <a:solidFill>
                <a:srgbClr val="1C2F5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76868" y="219724"/>
            <a:ext cx="7040110" cy="5095817"/>
            <a:chOff x="276868" y="219724"/>
            <a:chExt cx="7040110" cy="5095817"/>
          </a:xfrm>
        </p:grpSpPr>
        <p:pic>
          <p:nvPicPr>
            <p:cNvPr id="1027" name="Picture 3" descr="D:\資料\印章.logo\logo\公司log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68" y="219724"/>
              <a:ext cx="4151697" cy="78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8" y="1111662"/>
              <a:ext cx="4982425" cy="3041615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5039014" y="4509503"/>
              <a:ext cx="225910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實驗室</a:t>
              </a:r>
              <a:r>
                <a:rPr lang="zh-TW" altLang="en-US" sz="12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氣體管線設計規劃施工</a:t>
              </a:r>
            </a:p>
            <a:p>
              <a:r>
                <a:rPr lang="zh-TW" altLang="en-US" sz="10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特殊調壓閥、針閥及相關產品</a:t>
              </a:r>
              <a:endParaRPr lang="en-US" altLang="zh-TW" sz="1000" b="1" dirty="0" smtClean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200" b="1" dirty="0" smtClean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 smtClean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不鏽鋼</a:t>
              </a:r>
              <a:r>
                <a:rPr lang="zh-TW" altLang="en-US" sz="12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相關產品設計及製作</a:t>
              </a: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708232" y="4515322"/>
              <a:ext cx="225910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</a:t>
              </a:r>
              <a:r>
                <a:rPr lang="zh-TW" altLang="en-US" sz="12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塵室設備整體規劃設計製作</a:t>
              </a:r>
            </a:p>
            <a:p>
              <a:r>
                <a:rPr lang="zh-TW" altLang="en-US" sz="10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電子及生技實驗室等相關</a:t>
              </a:r>
              <a:r>
                <a:rPr lang="zh-TW" altLang="en-US" sz="1000" b="1" dirty="0" smtClean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</a:t>
              </a:r>
              <a:endParaRPr lang="en-US" altLang="zh-TW" sz="1000" b="1" dirty="0" smtClean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200" b="1" dirty="0" smtClean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 smtClean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實驗室</a:t>
              </a:r>
              <a:r>
                <a:rPr lang="zh-TW" altLang="en-US" sz="12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工安等相關</a:t>
              </a:r>
              <a:r>
                <a:rPr lang="zh-TW" altLang="en-US" sz="1200" b="1" dirty="0" smtClean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</a:t>
              </a:r>
              <a:endParaRPr lang="en-US" altLang="zh-TW" sz="1200" b="1" dirty="0" smtClean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376" y="1111662"/>
              <a:ext cx="1960602" cy="1467072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376" y="2686253"/>
              <a:ext cx="1960602" cy="1467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7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" y="0"/>
            <a:ext cx="7539127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/>
          <p:cNvGrpSpPr/>
          <p:nvPr/>
        </p:nvGrpSpPr>
        <p:grpSpPr>
          <a:xfrm>
            <a:off x="138680" y="131301"/>
            <a:ext cx="7475225" cy="5139517"/>
            <a:chOff x="138680" y="131301"/>
            <a:chExt cx="7475225" cy="513951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80" y="569905"/>
              <a:ext cx="2770834" cy="2083667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643" y="569906"/>
              <a:ext cx="2104556" cy="2083667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701" y="521600"/>
              <a:ext cx="2301978" cy="2131972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484" y="3053702"/>
              <a:ext cx="2299470" cy="1718716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32" y="3053702"/>
              <a:ext cx="2469142" cy="1718716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81" y="3074526"/>
              <a:ext cx="2296746" cy="171860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38680" y="131301"/>
              <a:ext cx="14414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b="1" dirty="0" smtClean="0">
                  <a:solidFill>
                    <a:schemeClr val="accent6">
                      <a:lumMod val="50000"/>
                    </a:schemeClr>
                  </a:solidFill>
                  <a:latin typeface="新細明體"/>
                </a:rPr>
                <a:t>★</a:t>
              </a:r>
              <a:r>
                <a:rPr lang="zh-TW" altLang="en-US" sz="12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實驗室設計規劃</a:t>
              </a:r>
              <a:endParaRPr lang="en-US" altLang="zh-TW" sz="1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693416" y="2653592"/>
              <a:ext cx="16613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專利</a:t>
              </a:r>
              <a:r>
                <a:rPr lang="en-US" altLang="zh-TW" sz="12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N2</a:t>
              </a:r>
              <a:r>
                <a:rPr lang="zh-TW" altLang="en-US" sz="12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滅火型排煙櫃</a:t>
              </a:r>
            </a:p>
            <a:p>
              <a:r>
                <a:rPr lang="zh-TW" altLang="en-US" sz="8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專利字號 </a:t>
              </a:r>
              <a:r>
                <a:rPr lang="en-US" altLang="zh-TW" sz="8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TW" altLang="en-US" sz="8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新型第</a:t>
              </a:r>
              <a:r>
                <a:rPr lang="en-US" altLang="zh-TW" sz="8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 3 7 3 4 5 6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05088" y="2653592"/>
              <a:ext cx="1819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 smtClean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</a:t>
              </a:r>
              <a:r>
                <a:rPr lang="zh-TW" altLang="en-US" sz="12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儲放櫃</a:t>
              </a:r>
            </a:p>
            <a:p>
              <a:pPr algn="ctr"/>
              <a:r>
                <a:rPr lang="en-US" altLang="zh-TW" sz="8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 N 1 4 4 7 0 - 1</a:t>
              </a:r>
              <a:r>
                <a:rPr lang="zh-TW" altLang="en-US" sz="8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為檢測標準</a:t>
              </a:r>
              <a:r>
                <a:rPr lang="en-US" altLang="zh-TW" sz="8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 E</a:t>
              </a:r>
              <a:r>
                <a:rPr lang="zh-TW" altLang="en-US" sz="8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認證</a:t>
              </a:r>
              <a:endParaRPr lang="en-US" altLang="zh-TW" sz="800" b="1" dirty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5824213" y="2715147"/>
              <a:ext cx="9889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solidFill>
                    <a:srgbClr val="1C2F5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廢氣⽔洗塔</a:t>
              </a:r>
              <a:endParaRPr lang="en-US" altLang="zh-TW" sz="1200" b="1" dirty="0">
                <a:solidFill>
                  <a:srgbClr val="1C2F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50" name="Picture 2" descr="join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398" y="4861803"/>
              <a:ext cx="324806" cy="409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字方塊 19"/>
            <p:cNvSpPr txBox="1"/>
            <p:nvPr/>
          </p:nvSpPr>
          <p:spPr>
            <a:xfrm>
              <a:off x="3367709" y="4861803"/>
              <a:ext cx="1998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814</a:t>
              </a:r>
              <a:r>
                <a:rPr lang="zh-TW" altLang="zh-TW" sz="9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高雄市</a:t>
              </a:r>
              <a:r>
                <a:rPr lang="zh-TW" altLang="zh-TW" sz="9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仁武區永宏巷</a:t>
              </a:r>
              <a:r>
                <a:rPr lang="en-US" altLang="zh-TW" sz="9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39-8</a:t>
              </a:r>
              <a:r>
                <a:rPr lang="zh-TW" altLang="zh-TW" sz="9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endParaRPr lang="en-US" altLang="zh-TW" sz="9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9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TEL:07-3527599  FAX:07-3515099</a:t>
              </a:r>
              <a:endParaRPr lang="en-US" altLang="zh-TW" sz="9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324977" y="4867073"/>
              <a:ext cx="2288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E-MAIL : join.j500923@msa.hinet.net</a:t>
              </a:r>
            </a:p>
            <a:p>
              <a:r>
                <a:rPr lang="en-US" altLang="zh-TW" sz="9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www.ever-win999.com.tw</a:t>
              </a:r>
              <a:endParaRPr lang="en-US" altLang="zh-TW" sz="9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4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" y="0"/>
            <a:ext cx="755613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552656" y="456687"/>
            <a:ext cx="2552284" cy="1569660"/>
            <a:chOff x="1818749" y="1582101"/>
            <a:chExt cx="1919238" cy="1569660"/>
          </a:xfrm>
        </p:grpSpPr>
        <p:sp>
          <p:nvSpPr>
            <p:cNvPr id="4" name="文字方塊 3"/>
            <p:cNvSpPr txBox="1"/>
            <p:nvPr/>
          </p:nvSpPr>
          <p:spPr>
            <a:xfrm>
              <a:off x="1818749" y="1582101"/>
              <a:ext cx="19192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/>
                <a:t>請依照此大小編輯廣告頁</a:t>
              </a:r>
              <a:endParaRPr lang="en-US" altLang="zh-TW" sz="1600" dirty="0" smtClean="0"/>
            </a:p>
            <a:p>
              <a:endParaRPr lang="en-US" altLang="zh-TW" sz="1600" dirty="0"/>
            </a:p>
            <a:p>
              <a:r>
                <a:rPr lang="zh-TW" altLang="en-US" sz="1600" dirty="0" smtClean="0"/>
                <a:t>高：</a:t>
              </a:r>
              <a:r>
                <a:rPr lang="en-US" altLang="zh-TW" sz="1600" dirty="0" smtClean="0"/>
                <a:t>14.8cm</a:t>
              </a:r>
            </a:p>
            <a:p>
              <a:endParaRPr lang="en-US" altLang="zh-TW" sz="1600" dirty="0"/>
            </a:p>
            <a:p>
              <a:r>
                <a:rPr lang="zh-TW" altLang="en-US" sz="1600" dirty="0" smtClean="0"/>
                <a:t>寬：</a:t>
              </a:r>
              <a:r>
                <a:rPr lang="en-US" altLang="zh-TW" sz="1600" dirty="0" smtClean="0"/>
                <a:t>21cm</a:t>
              </a:r>
            </a:p>
          </p:txBody>
        </p:sp>
        <p:cxnSp>
          <p:nvCxnSpPr>
            <p:cNvPr id="6" name="直線單箭頭接點 5"/>
            <p:cNvCxnSpPr/>
            <p:nvPr/>
          </p:nvCxnSpPr>
          <p:spPr>
            <a:xfrm>
              <a:off x="2802775" y="2125770"/>
              <a:ext cx="0" cy="24116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線單箭頭接點 6"/>
            <p:cNvCxnSpPr/>
            <p:nvPr/>
          </p:nvCxnSpPr>
          <p:spPr>
            <a:xfrm>
              <a:off x="2657768" y="2724777"/>
              <a:ext cx="241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0"/>
            <a:ext cx="755868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A8FB2A3-94F1-4662-BA90-03AD34EA6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" y="217395"/>
            <a:ext cx="7559675" cy="49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A5AFF88-5749-4318-B85B-3AA7C1FDF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r="2203"/>
          <a:stretch/>
        </p:blipFill>
        <p:spPr>
          <a:xfrm>
            <a:off x="0" y="64593"/>
            <a:ext cx="3816000" cy="5194375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56DFEF1C-90FD-4E81-AA9C-CAF9E285E242}"/>
              </a:ext>
            </a:extLst>
          </p:cNvPr>
          <p:cNvGrpSpPr/>
          <p:nvPr/>
        </p:nvGrpSpPr>
        <p:grpSpPr>
          <a:xfrm>
            <a:off x="3851882" y="151764"/>
            <a:ext cx="3661366" cy="5112199"/>
            <a:chOff x="3851882" y="151764"/>
            <a:chExt cx="3661366" cy="5112199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B87C0432-8627-4D36-9736-E6ECA7A5DE17}"/>
                </a:ext>
              </a:extLst>
            </p:cNvPr>
            <p:cNvSpPr txBox="1"/>
            <p:nvPr/>
          </p:nvSpPr>
          <p:spPr>
            <a:xfrm>
              <a:off x="3955009" y="155950"/>
              <a:ext cx="1631525" cy="27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專業研發，儀器檢驗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A03A83F9-D5C4-4F83-855F-F9DA2CF74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29" t="1368" r="-3659" b="43954"/>
            <a:stretch/>
          </p:blipFill>
          <p:spPr>
            <a:xfrm>
              <a:off x="5723520" y="4003963"/>
              <a:ext cx="1785160" cy="12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43524BCA-73D3-479F-A5AC-658641A0C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4" t="4943" r="17427" b="10395"/>
            <a:stretch/>
          </p:blipFill>
          <p:spPr>
            <a:xfrm>
              <a:off x="3865878" y="3983931"/>
              <a:ext cx="1804968" cy="12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832C845C-8D96-4BFD-B618-69946D40F47C}"/>
                </a:ext>
              </a:extLst>
            </p:cNvPr>
            <p:cNvSpPr txBox="1"/>
            <p:nvPr/>
          </p:nvSpPr>
          <p:spPr>
            <a:xfrm>
              <a:off x="5738226" y="151764"/>
              <a:ext cx="1631525" cy="27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多元原料，樣品庫房</a:t>
              </a: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0378F82C-7BCF-43DF-A9AC-B25597F16E7F}"/>
                </a:ext>
              </a:extLst>
            </p:cNvPr>
            <p:cNvSpPr txBox="1"/>
            <p:nvPr/>
          </p:nvSpPr>
          <p:spPr>
            <a:xfrm>
              <a:off x="3930041" y="1932424"/>
              <a:ext cx="1631525" cy="27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多類書籍，收藏圖書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37409023-5215-4AB5-A1AB-AA132B6272A1}"/>
                </a:ext>
              </a:extLst>
            </p:cNvPr>
            <p:cNvSpPr txBox="1"/>
            <p:nvPr/>
          </p:nvSpPr>
          <p:spPr>
            <a:xfrm>
              <a:off x="5777027" y="1913345"/>
              <a:ext cx="1631525" cy="27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海岸認養，淨灘活動</a:t>
              </a: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E02F97BB-6568-4EF8-81E4-CE488296D8D8}"/>
                </a:ext>
              </a:extLst>
            </p:cNvPr>
            <p:cNvSpPr txBox="1"/>
            <p:nvPr/>
          </p:nvSpPr>
          <p:spPr>
            <a:xfrm>
              <a:off x="3968002" y="3686106"/>
              <a:ext cx="1631525" cy="27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推行公益，愛心票箱</a:t>
              </a:r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511A3069-6D16-476F-B0DD-00B4126AF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8" r="7652"/>
            <a:stretch/>
          </p:blipFill>
          <p:spPr>
            <a:xfrm>
              <a:off x="3851882" y="456936"/>
              <a:ext cx="1810691" cy="12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97BCE02-E9C6-43DA-9EF0-548A7742D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6" t="2325" r="13411" b="8436"/>
            <a:stretch/>
          </p:blipFill>
          <p:spPr>
            <a:xfrm>
              <a:off x="3855949" y="2222762"/>
              <a:ext cx="1804968" cy="12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805B8333-CA4E-4844-B6BD-17D0F7221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0" r="1868" b="7561"/>
            <a:stretch/>
          </p:blipFill>
          <p:spPr>
            <a:xfrm>
              <a:off x="5708280" y="457100"/>
              <a:ext cx="1799500" cy="12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0EE94762-8E0D-4BAB-BCB6-0C91B0862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0" t="9328" r="12536" b="12311"/>
            <a:stretch/>
          </p:blipFill>
          <p:spPr>
            <a:xfrm>
              <a:off x="5708280" y="2218844"/>
              <a:ext cx="1804968" cy="12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98B6CB7A-7C3D-4EC3-BA5E-6285E4CA7036}"/>
                </a:ext>
              </a:extLst>
            </p:cNvPr>
            <p:cNvSpPr txBox="1"/>
            <p:nvPr/>
          </p:nvSpPr>
          <p:spPr>
            <a:xfrm>
              <a:off x="5815577" y="3700017"/>
              <a:ext cx="1631525" cy="27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電子刊物，知識分享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7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6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11"/>
            <a:ext cx="7561263" cy="51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9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62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" y="114377"/>
            <a:ext cx="7559011" cy="509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6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C03C660-6F5F-47AA-866F-9A86DFD07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" y="0"/>
            <a:ext cx="7536047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61130D3-30A7-4F4D-A2B0-D30B47648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" y="0"/>
            <a:ext cx="7536047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124"/>
            <a:ext cx="7560121" cy="5344670"/>
          </a:xfrm>
        </p:spPr>
      </p:pic>
    </p:spTree>
    <p:extLst>
      <p:ext uri="{BB962C8B-B14F-4D97-AF65-F5344CB8AC3E}">
        <p14:creationId xmlns:p14="http://schemas.microsoft.com/office/powerpoint/2010/main" val="12040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" y="0"/>
            <a:ext cx="7539127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" y="0"/>
            <a:ext cx="7554507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" y="32638"/>
            <a:ext cx="7485522" cy="5252484"/>
          </a:xfrm>
        </p:spPr>
      </p:pic>
    </p:spTree>
    <p:extLst>
      <p:ext uri="{BB962C8B-B14F-4D97-AF65-F5344CB8AC3E}">
        <p14:creationId xmlns:p14="http://schemas.microsoft.com/office/powerpoint/2010/main" val="35012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9675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59675" cy="5346641"/>
          </a:xfrm>
        </p:spPr>
      </p:pic>
    </p:spTree>
    <p:extLst>
      <p:ext uri="{BB962C8B-B14F-4D97-AF65-F5344CB8AC3E}">
        <p14:creationId xmlns:p14="http://schemas.microsoft.com/office/powerpoint/2010/main" val="40705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53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09" y="-1"/>
            <a:ext cx="7616384" cy="5428723"/>
          </a:xfrm>
        </p:spPr>
      </p:pic>
    </p:spTree>
    <p:extLst>
      <p:ext uri="{BB962C8B-B14F-4D97-AF65-F5344CB8AC3E}">
        <p14:creationId xmlns:p14="http://schemas.microsoft.com/office/powerpoint/2010/main" val="401206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58679" cy="5327650"/>
          </a:xfrm>
        </p:spPr>
      </p:pic>
    </p:spTree>
    <p:extLst>
      <p:ext uri="{BB962C8B-B14F-4D97-AF65-F5344CB8AC3E}">
        <p14:creationId xmlns:p14="http://schemas.microsoft.com/office/powerpoint/2010/main" val="22556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7596890" cy="5327651"/>
          </a:xfrm>
        </p:spPr>
      </p:pic>
    </p:spTree>
    <p:extLst>
      <p:ext uri="{BB962C8B-B14F-4D97-AF65-F5344CB8AC3E}">
        <p14:creationId xmlns:p14="http://schemas.microsoft.com/office/powerpoint/2010/main" val="406410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ht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5" y="475750"/>
            <a:ext cx="3124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479924" y="519487"/>
            <a:ext cx="2576076" cy="620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台北</a:t>
            </a:r>
            <a:r>
              <a:rPr kumimoji="1" lang="en-US" altLang="zh-TW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:(02)2755-2266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</a:t>
            </a:r>
            <a:r>
              <a:rPr kumimoji="1" lang="zh-TW" altLang="en-US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新竹</a:t>
            </a:r>
            <a:r>
              <a:rPr kumimoji="1" lang="en-US" altLang="zh-TW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:(03)578-2020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台中</a:t>
            </a:r>
            <a:r>
              <a:rPr kumimoji="1" lang="en-US" altLang="zh-TW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:(04)2245-2181</a:t>
            </a:r>
            <a:r>
              <a:rPr kumimoji="1" lang="en-US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</a:t>
            </a:r>
            <a:r>
              <a:rPr kumimoji="1" lang="zh-TW" altLang="en-US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台南</a:t>
            </a:r>
            <a:r>
              <a:rPr kumimoji="1" lang="en-US" altLang="zh-TW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:(06)209-5135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高雄</a:t>
            </a:r>
            <a:r>
              <a:rPr kumimoji="1" lang="en-US" altLang="zh-TW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:(07)334-0407</a:t>
            </a:r>
            <a:r>
              <a:rPr kumimoji="1" lang="en-US" altLang="zh-TW" sz="10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</a:t>
            </a: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7912" y="1417194"/>
            <a:ext cx="3864405" cy="193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華康中圓體" charset="-120"/>
                <a:cs typeface="新細明體" pitchFamily="18" charset="-120"/>
              </a:rPr>
              <a:t>Hitachi  High-Tech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華康中圓體" charset="-120"/>
                <a:cs typeface="新細明體" pitchFamily="18" charset="-120"/>
              </a:rPr>
              <a:t>F-7100 </a:t>
            </a:r>
            <a:r>
              <a:rPr kumimoji="1" lang="zh-TW" altLang="en-US" sz="1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標楷體" pitchFamily="65" charset="-120"/>
                <a:cs typeface="新細明體" pitchFamily="18" charset="-120"/>
              </a:rPr>
              <a:t>高感度、多功能螢光分光光譜儀</a:t>
            </a:r>
            <a:r>
              <a:rPr kumimoji="1" lang="zh-TW" altLang="en-US" sz="1400" i="1" dirty="0">
                <a:solidFill>
                  <a:srgbClr val="C00000"/>
                </a:solidFill>
                <a:latin typeface="Arial" pitchFamily="34" charset="0"/>
                <a:ea typeface="標楷體" pitchFamily="65" charset="-120"/>
                <a:cs typeface="新細明體" pitchFamily="18" charset="-120"/>
              </a:rPr>
              <a:t> </a:t>
            </a:r>
            <a:endParaRPr kumimoji="1" lang="en-US" altLang="zh-TW" sz="1400" i="1" dirty="0" smtClean="0">
              <a:solidFill>
                <a:srgbClr val="C00000"/>
              </a:solidFill>
              <a:latin typeface="Arial" pitchFamily="34" charset="0"/>
              <a:ea typeface="標楷體" pitchFamily="65" charset="-120"/>
              <a:cs typeface="新細明體" pitchFamily="18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400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標楷體" pitchFamily="65" charset="-120"/>
              <a:cs typeface="新細明體" pitchFamily="18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具超高速掃描功能，最大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60,000nm/min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解析能：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1nm, Time Interval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可達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0.001sec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高速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3D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掃描</a:t>
            </a:r>
            <a:r>
              <a:rPr kumimoji="1"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功能</a:t>
            </a:r>
            <a:r>
              <a:rPr kumimoji="1"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,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提供分析樣品最佳利器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內建螢光</a:t>
            </a:r>
            <a:r>
              <a:rPr kumimoji="1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、磷光</a:t>
            </a:r>
            <a:r>
              <a:rPr kumimoji="1"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、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冷光測定</a:t>
            </a:r>
            <a:endParaRPr kumimoji="1" lang="en-US" altLang="zh-TW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特殊水平射出光束提高偵測靈敏度及減少樣品需求量</a:t>
            </a:r>
            <a:endParaRPr kumimoji="1" lang="en-US" altLang="zh-TW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提供</a:t>
            </a:r>
            <a:r>
              <a:rPr kumimoji="1"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高</a:t>
            </a:r>
            <a:r>
              <a:rPr kumimoji="1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能量輸出及高信號雜訊比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300274" y="3311524"/>
            <a:ext cx="30861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i="1" dirty="0">
                <a:solidFill>
                  <a:srgbClr val="C00000"/>
                </a:solidFill>
                <a:ea typeface="華康中圓體" charset="-120"/>
                <a:cs typeface="新細明體" pitchFamily="18" charset="-120"/>
              </a:rPr>
              <a:t>Hitachi  High -Tech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i="1" dirty="0" smtClean="0">
                <a:solidFill>
                  <a:srgbClr val="C00000"/>
                </a:solidFill>
                <a:ea typeface="標楷體" pitchFamily="65" charset="-120"/>
                <a:cs typeface="新細明體" pitchFamily="18" charset="-120"/>
              </a:rPr>
              <a:t>超</a:t>
            </a:r>
            <a:r>
              <a:rPr lang="zh-TW" altLang="en-US" sz="1400" b="1" i="1" dirty="0">
                <a:solidFill>
                  <a:srgbClr val="C00000"/>
                </a:solidFill>
                <a:ea typeface="標楷體" pitchFamily="65" charset="-120"/>
                <a:cs typeface="新細明體" pitchFamily="18" charset="-120"/>
              </a:rPr>
              <a:t>高解析冷場發射電子顯微鏡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en-US" sz="6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倍率範圍  ： </a:t>
            </a:r>
            <a:r>
              <a:rPr lang="en-US" altLang="zh-TW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 </a:t>
            </a:r>
            <a:r>
              <a:rPr lang="en-US" altLang="zh-TW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 2,000,000</a:t>
            </a:r>
            <a:endParaRPr lang="en-US" altLang="zh-TW" sz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最佳解析度： 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0.7 nm </a:t>
            </a:r>
            <a:r>
              <a:rPr lang="en-US" altLang="zh-TW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1KV,SE)</a:t>
            </a:r>
            <a:endParaRPr lang="en-US" altLang="zh-TW" sz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Hitachi</a:t>
            </a:r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專利</a:t>
            </a:r>
            <a:r>
              <a:rPr lang="en-US" altLang="zh-TW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2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SuperExB</a:t>
            </a:r>
            <a:r>
              <a:rPr lang="en-US" altLang="zh-TW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)SE-BSE</a:t>
            </a:r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信號</a:t>
            </a:r>
            <a:r>
              <a:rPr lang="zh-TW" altLang="en-US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混合模式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可以依據樣品特性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調整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</a:t>
            </a:r>
            <a:r>
              <a:rPr lang="zh-TW" altLang="en-US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BSE</a:t>
            </a:r>
            <a:r>
              <a:rPr lang="zh-TW" altLang="en-US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信號混合比例</a:t>
            </a:r>
            <a:r>
              <a:rPr lang="en-US" altLang="zh-TW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(0-100%) ,</a:t>
            </a:r>
            <a:r>
              <a:rPr lang="zh-TW" altLang="en-US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以達到最佳照片</a:t>
            </a:r>
            <a:endParaRPr lang="zh-TW" altLang="en-US" sz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 descr="https://www.hitachi-hightech.com/image/jp/science/products/microscopes/electron-microscope/fe-sem/regulus_mai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17" y="1229994"/>
            <a:ext cx="2707640" cy="208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圖片 13" descr="https://www.hitachi-hightech.com/products/images/14493/ana-f7100_mai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5" y="3212061"/>
            <a:ext cx="2742275" cy="1816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4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" y="0"/>
            <a:ext cx="7532822" cy="5327650"/>
          </a:xfrm>
        </p:spPr>
      </p:pic>
    </p:spTree>
    <p:extLst>
      <p:ext uri="{BB962C8B-B14F-4D97-AF65-F5344CB8AC3E}">
        <p14:creationId xmlns:p14="http://schemas.microsoft.com/office/powerpoint/2010/main" val="6924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7559675" cy="5342171"/>
          </a:xfrm>
        </p:spPr>
      </p:pic>
    </p:spTree>
    <p:extLst>
      <p:ext uri="{BB962C8B-B14F-4D97-AF65-F5344CB8AC3E}">
        <p14:creationId xmlns:p14="http://schemas.microsoft.com/office/powerpoint/2010/main" val="23079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35" y="0"/>
            <a:ext cx="7795309" cy="5327650"/>
          </a:xfrm>
        </p:spPr>
      </p:pic>
    </p:spTree>
    <p:extLst>
      <p:ext uri="{BB962C8B-B14F-4D97-AF65-F5344CB8AC3E}">
        <p14:creationId xmlns:p14="http://schemas.microsoft.com/office/powerpoint/2010/main" val="24204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6" cy="5347534"/>
          </a:xfrm>
        </p:spPr>
      </p:pic>
    </p:spTree>
    <p:extLst>
      <p:ext uri="{BB962C8B-B14F-4D97-AF65-F5344CB8AC3E}">
        <p14:creationId xmlns:p14="http://schemas.microsoft.com/office/powerpoint/2010/main" val="41785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18" y="0"/>
            <a:ext cx="7617156" cy="5367610"/>
          </a:xfrm>
        </p:spPr>
      </p:pic>
    </p:spTree>
    <p:extLst>
      <p:ext uri="{BB962C8B-B14F-4D97-AF65-F5344CB8AC3E}">
        <p14:creationId xmlns:p14="http://schemas.microsoft.com/office/powerpoint/2010/main" val="36054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56949" cy="5327650"/>
          </a:xfrm>
        </p:spPr>
      </p:pic>
    </p:spTree>
    <p:extLst>
      <p:ext uri="{BB962C8B-B14F-4D97-AF65-F5344CB8AC3E}">
        <p14:creationId xmlns:p14="http://schemas.microsoft.com/office/powerpoint/2010/main" val="28226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56949" cy="5327650"/>
          </a:xfrm>
        </p:spPr>
      </p:pic>
    </p:spTree>
    <p:extLst>
      <p:ext uri="{BB962C8B-B14F-4D97-AF65-F5344CB8AC3E}">
        <p14:creationId xmlns:p14="http://schemas.microsoft.com/office/powerpoint/2010/main" val="32553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755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" y="0"/>
            <a:ext cx="7530342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" y="-9408"/>
            <a:ext cx="7546375" cy="533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8430" cy="53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621167" cy="5327650"/>
          </a:xfrm>
        </p:spPr>
      </p:pic>
    </p:spTree>
    <p:extLst>
      <p:ext uri="{BB962C8B-B14F-4D97-AF65-F5344CB8AC3E}">
        <p14:creationId xmlns:p14="http://schemas.microsoft.com/office/powerpoint/2010/main" val="9577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78"/>
            <a:ext cx="7563577" cy="53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" y="-283536"/>
            <a:ext cx="7645990" cy="57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54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TA-logo-slide-back.jpg">
            <a:extLst>
              <a:ext uri="{FF2B5EF4-FFF2-40B4-BE49-F238E27FC236}">
                <a16:creationId xmlns:a16="http://schemas.microsoft.com/office/drawing/2014/main" id="{0CEBAB92-0D9A-4861-BD57-DE73A9C60ACA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" b="12613"/>
          <a:stretch/>
        </p:blipFill>
        <p:spPr>
          <a:xfrm>
            <a:off x="0" y="-350"/>
            <a:ext cx="7560000" cy="5328000"/>
          </a:xfrm>
          <a:prstGeom prst="rect">
            <a:avLst/>
          </a:prstGeom>
        </p:spPr>
      </p:pic>
      <p:pic>
        <p:nvPicPr>
          <p:cNvPr id="6" name="Picture 238" descr="A close up of a logo&#10;&#10;Description automatically generated">
            <a:extLst>
              <a:ext uri="{FF2B5EF4-FFF2-40B4-BE49-F238E27FC236}">
                <a16:creationId xmlns:a16="http://schemas.microsoft.com/office/drawing/2014/main" id="{90311DCB-3D4B-4204-B3A0-1FC27BA86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5327650"/>
          </a:xfrm>
          <a:prstGeom prst="rect">
            <a:avLst/>
          </a:prstGeom>
        </p:spPr>
      </p:pic>
      <p:pic>
        <p:nvPicPr>
          <p:cNvPr id="7" name="Picture 230">
            <a:extLst>
              <a:ext uri="{FF2B5EF4-FFF2-40B4-BE49-F238E27FC236}">
                <a16:creationId xmlns:a16="http://schemas.microsoft.com/office/drawing/2014/main" id="{FAF79B36-0AF4-448D-B791-9C18FD1D2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" r="59268"/>
          <a:stretch/>
        </p:blipFill>
        <p:spPr>
          <a:xfrm>
            <a:off x="0" y="0"/>
            <a:ext cx="7559675" cy="4581221"/>
          </a:xfrm>
          <a:prstGeom prst="rect">
            <a:avLst/>
          </a:prstGeom>
        </p:spPr>
      </p:pic>
      <p:pic>
        <p:nvPicPr>
          <p:cNvPr id="8" name="Picture 462">
            <a:extLst>
              <a:ext uri="{FF2B5EF4-FFF2-40B4-BE49-F238E27FC236}">
                <a16:creationId xmlns:a16="http://schemas.microsoft.com/office/drawing/2014/main" id="{56B0E0B1-EEB1-48FE-A0A6-98FD54E8B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828" y="119360"/>
            <a:ext cx="2286000" cy="425115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EFCB830C-653D-4A37-BB9F-001FEFDB8E53}"/>
              </a:ext>
            </a:extLst>
          </p:cNvPr>
          <p:cNvGrpSpPr/>
          <p:nvPr/>
        </p:nvGrpSpPr>
        <p:grpSpPr>
          <a:xfrm>
            <a:off x="482094" y="572192"/>
            <a:ext cx="6575051" cy="4209743"/>
            <a:chOff x="285751" y="876970"/>
            <a:chExt cx="7712365" cy="5123781"/>
          </a:xfrm>
        </p:grpSpPr>
        <p:sp>
          <p:nvSpPr>
            <p:cNvPr id="10" name="Rechteck 1">
              <a:extLst>
                <a:ext uri="{FF2B5EF4-FFF2-40B4-BE49-F238E27FC236}">
                  <a16:creationId xmlns:a16="http://schemas.microsoft.com/office/drawing/2014/main" id="{F14A4A6F-967C-4D74-8EAC-FBD89A5A17A9}"/>
                </a:ext>
              </a:extLst>
            </p:cNvPr>
            <p:cNvSpPr/>
            <p:nvPr/>
          </p:nvSpPr>
          <p:spPr>
            <a:xfrm>
              <a:off x="1856226" y="1077298"/>
              <a:ext cx="6141890" cy="786119"/>
            </a:xfrm>
            <a:prstGeom prst="rect">
              <a:avLst/>
            </a:prstGeom>
            <a:solidFill>
              <a:srgbClr val="005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3" tIns="45707" rIns="91413" bIns="45707" rtlCol="0" anchor="ctr"/>
            <a:lstStyle/>
            <a:p>
              <a:pPr algn="ctr" defTabSz="457079" fontAlgn="auto">
                <a:spcBef>
                  <a:spcPts val="0"/>
                </a:spcBef>
                <a:spcAft>
                  <a:spcPts val="0"/>
                </a:spcAft>
              </a:pPr>
              <a:endParaRPr lang="de-DE" sz="19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 Box 13" descr="PresentationLoad.com">
              <a:extLst>
                <a:ext uri="{FF2B5EF4-FFF2-40B4-BE49-F238E27FC236}">
                  <a16:creationId xmlns:a16="http://schemas.microsoft.com/office/drawing/2014/main" id="{A42AB432-92B7-4FAD-B370-8CBFBA861C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21160" y="1082951"/>
              <a:ext cx="3732492" cy="760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01474" fontAlgn="auto">
                <a:spcBef>
                  <a:spcPts val="0"/>
                </a:spcBef>
                <a:spcAft>
                  <a:spcPts val="60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Calibri Light" panose="020F0302020204030204" pitchFamily="34" charset="0"/>
                </a:rPr>
                <a:t>Thermal Analysis</a:t>
              </a:r>
            </a:p>
            <a:p>
              <a:pPr defTabSz="801474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 Light" panose="020F0302020204030204" pitchFamily="34" charset="0"/>
                </a:rPr>
                <a:t>Measures material properties as a function of temperature. Heat flow, weight, mechanical. </a:t>
              </a:r>
            </a:p>
          </p:txBody>
        </p:sp>
        <p:sp>
          <p:nvSpPr>
            <p:cNvPr id="12" name="Rechteck 1">
              <a:extLst>
                <a:ext uri="{FF2B5EF4-FFF2-40B4-BE49-F238E27FC236}">
                  <a16:creationId xmlns:a16="http://schemas.microsoft.com/office/drawing/2014/main" id="{F69C37F6-EB95-424A-A035-B75F099EADED}"/>
                </a:ext>
              </a:extLst>
            </p:cNvPr>
            <p:cNvSpPr/>
            <p:nvPr/>
          </p:nvSpPr>
          <p:spPr>
            <a:xfrm>
              <a:off x="1856226" y="2079517"/>
              <a:ext cx="6141890" cy="783047"/>
            </a:xfrm>
            <a:prstGeom prst="rect">
              <a:avLst/>
            </a:prstGeom>
            <a:solidFill>
              <a:srgbClr val="005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3" tIns="45707" rIns="91413" bIns="45707" rtlCol="0" anchor="ctr"/>
            <a:lstStyle/>
            <a:p>
              <a:pPr algn="ctr" defTabSz="457079" fontAlgn="auto">
                <a:spcBef>
                  <a:spcPts val="0"/>
                </a:spcBef>
                <a:spcAft>
                  <a:spcPts val="0"/>
                </a:spcAft>
              </a:pPr>
              <a:endParaRPr lang="de-DE" sz="19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 Box 13" descr="PresentationLoad.com">
              <a:extLst>
                <a:ext uri="{FF2B5EF4-FFF2-40B4-BE49-F238E27FC236}">
                  <a16:creationId xmlns:a16="http://schemas.microsoft.com/office/drawing/2014/main" id="{60AAED5D-D8DE-4FE7-A396-7E1A9668325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21160" y="2093337"/>
              <a:ext cx="5623622" cy="760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01474" fontAlgn="auto">
                <a:spcBef>
                  <a:spcPts val="0"/>
                </a:spcBef>
                <a:spcAft>
                  <a:spcPts val="60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Calibri Light" panose="020F0302020204030204" pitchFamily="34" charset="0"/>
                </a:rPr>
                <a:t>Rheology</a:t>
              </a:r>
            </a:p>
            <a:p>
              <a:pPr defTabSz="801474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 Light" panose="020F0302020204030204" pitchFamily="34" charset="0"/>
                </a:rPr>
                <a:t>Measures the flow and deformation of materials. #1 in traditional rheometer market. </a:t>
              </a:r>
            </a:p>
          </p:txBody>
        </p:sp>
        <p:sp>
          <p:nvSpPr>
            <p:cNvPr id="14" name="Rechteck 1">
              <a:extLst>
                <a:ext uri="{FF2B5EF4-FFF2-40B4-BE49-F238E27FC236}">
                  <a16:creationId xmlns:a16="http://schemas.microsoft.com/office/drawing/2014/main" id="{2A2AC9B8-32F8-4A3E-83B8-9DCB5B9641DD}"/>
                </a:ext>
              </a:extLst>
            </p:cNvPr>
            <p:cNvSpPr/>
            <p:nvPr/>
          </p:nvSpPr>
          <p:spPr>
            <a:xfrm>
              <a:off x="1852346" y="3062889"/>
              <a:ext cx="6145556" cy="786119"/>
            </a:xfrm>
            <a:prstGeom prst="rect">
              <a:avLst/>
            </a:prstGeom>
            <a:solidFill>
              <a:srgbClr val="005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3" tIns="45707" rIns="91413" bIns="45707" rtlCol="0" anchor="ctr"/>
            <a:lstStyle/>
            <a:p>
              <a:pPr algn="ctr" defTabSz="457079" fontAlgn="auto">
                <a:spcBef>
                  <a:spcPts val="0"/>
                </a:spcBef>
                <a:spcAft>
                  <a:spcPts val="0"/>
                </a:spcAft>
              </a:pPr>
              <a:endParaRPr lang="de-DE" sz="19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 Box 13" descr="PresentationLoad.com">
              <a:extLst>
                <a:ext uri="{FF2B5EF4-FFF2-40B4-BE49-F238E27FC236}">
                  <a16:creationId xmlns:a16="http://schemas.microsoft.com/office/drawing/2014/main" id="{518D6BE7-DDDD-4EE4-A2DD-E9BBDAC4296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21161" y="3071150"/>
              <a:ext cx="4742142" cy="9627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01474" fontAlgn="auto">
                <a:spcBef>
                  <a:spcPts val="0"/>
                </a:spcBef>
                <a:spcAft>
                  <a:spcPts val="60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Calibri Light" panose="020F0302020204030204" pitchFamily="34" charset="0"/>
                </a:rPr>
                <a:t>Microcalorimetry</a:t>
              </a:r>
            </a:p>
            <a:p>
              <a:pPr defTabSz="801474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 Light" panose="020F0302020204030204" pitchFamily="34" charset="0"/>
                </a:rPr>
                <a:t>Thermal analysis for the life sciences. Biomolecular binding and stability. </a:t>
              </a:r>
              <a:br>
                <a:rPr lang="en-US" sz="1200" dirty="0">
                  <a:solidFill>
                    <a:prstClr val="white"/>
                  </a:solidFill>
                  <a:latin typeface="Calibri Light" panose="020F0302020204030204" pitchFamily="34" charset="0"/>
                </a:rPr>
              </a:br>
              <a:endParaRPr lang="en-US" sz="1200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6" name="Rechteck 1">
              <a:extLst>
                <a:ext uri="{FF2B5EF4-FFF2-40B4-BE49-F238E27FC236}">
                  <a16:creationId xmlns:a16="http://schemas.microsoft.com/office/drawing/2014/main" id="{FA60932A-7E0D-4A4B-B2DA-1410AADBB64A}"/>
                </a:ext>
              </a:extLst>
            </p:cNvPr>
            <p:cNvSpPr/>
            <p:nvPr/>
          </p:nvSpPr>
          <p:spPr>
            <a:xfrm>
              <a:off x="1856226" y="4036634"/>
              <a:ext cx="6141890" cy="786119"/>
            </a:xfrm>
            <a:prstGeom prst="rect">
              <a:avLst/>
            </a:prstGeom>
            <a:solidFill>
              <a:srgbClr val="005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3" tIns="45707" rIns="91413" bIns="45707" rtlCol="0" anchor="ctr"/>
            <a:lstStyle/>
            <a:p>
              <a:pPr algn="ctr" defTabSz="457079" fontAlgn="auto">
                <a:spcBef>
                  <a:spcPts val="0"/>
                </a:spcBef>
                <a:spcAft>
                  <a:spcPts val="0"/>
                </a:spcAft>
              </a:pPr>
              <a:endParaRPr lang="de-DE" sz="19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 Box 13" descr="PresentationLoad.com">
              <a:extLst>
                <a:ext uri="{FF2B5EF4-FFF2-40B4-BE49-F238E27FC236}">
                  <a16:creationId xmlns:a16="http://schemas.microsoft.com/office/drawing/2014/main" id="{2168F3B7-24D5-47DE-A2B2-6965C7F6E2A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21160" y="4022368"/>
              <a:ext cx="4881842" cy="9627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01474" fontAlgn="auto">
                <a:spcBef>
                  <a:spcPts val="0"/>
                </a:spcBef>
                <a:spcAft>
                  <a:spcPts val="60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Calibri Light" panose="020F0302020204030204" pitchFamily="34" charset="0"/>
                </a:rPr>
                <a:t>TPP - High Temp Thermal Analysis</a:t>
              </a:r>
            </a:p>
            <a:p>
              <a:pPr defTabSz="801474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 Light" panose="020F0302020204030204" pitchFamily="34" charset="0"/>
                </a:rPr>
                <a:t>Measures material properties to temperatures as high as 2800 degrees Celsius. </a:t>
              </a:r>
              <a:br>
                <a:rPr lang="en-US" sz="1200" dirty="0">
                  <a:solidFill>
                    <a:prstClr val="white"/>
                  </a:solidFill>
                  <a:latin typeface="Calibri Light" panose="020F0302020204030204" pitchFamily="34" charset="0"/>
                </a:rPr>
              </a:br>
              <a:endParaRPr lang="en-US" sz="1200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Rechteck 1">
              <a:extLst>
                <a:ext uri="{FF2B5EF4-FFF2-40B4-BE49-F238E27FC236}">
                  <a16:creationId xmlns:a16="http://schemas.microsoft.com/office/drawing/2014/main" id="{A27C1798-E969-4B51-A9F7-2AC93F29FC60}"/>
                </a:ext>
              </a:extLst>
            </p:cNvPr>
            <p:cNvSpPr/>
            <p:nvPr/>
          </p:nvSpPr>
          <p:spPr>
            <a:xfrm>
              <a:off x="1852344" y="5023078"/>
              <a:ext cx="6145558" cy="786119"/>
            </a:xfrm>
            <a:prstGeom prst="rect">
              <a:avLst/>
            </a:prstGeom>
            <a:solidFill>
              <a:srgbClr val="005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3" tIns="45707" rIns="91413" bIns="45707" rtlCol="0" anchor="ctr"/>
            <a:lstStyle/>
            <a:p>
              <a:pPr algn="ctr" defTabSz="457079" fontAlgn="auto">
                <a:spcBef>
                  <a:spcPts val="0"/>
                </a:spcBef>
                <a:spcAft>
                  <a:spcPts val="0"/>
                </a:spcAft>
              </a:pPr>
              <a:endParaRPr lang="de-DE" sz="19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 Box 13" descr="PresentationLoad.com">
              <a:extLst>
                <a:ext uri="{FF2B5EF4-FFF2-40B4-BE49-F238E27FC236}">
                  <a16:creationId xmlns:a16="http://schemas.microsoft.com/office/drawing/2014/main" id="{F0E36156-8DFD-4715-89B4-7326B130172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21160" y="5021853"/>
              <a:ext cx="5829672" cy="760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01474" fontAlgn="auto">
                <a:spcBef>
                  <a:spcPts val="0"/>
                </a:spcBef>
                <a:spcAft>
                  <a:spcPts val="60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Calibri Light" panose="020F0302020204030204" pitchFamily="34" charset="0"/>
                </a:rPr>
                <a:t>Mechanical Testing</a:t>
              </a:r>
            </a:p>
            <a:p>
              <a:pPr defTabSz="801474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Revolutionary electromagnetic mechanical test instruments capable of up to 15,000N force.</a:t>
              </a:r>
            </a:p>
          </p:txBody>
        </p:sp>
        <p:pic>
          <p:nvPicPr>
            <p:cNvPr id="20" name="Picture 64" descr="ODP868_Beauty-Open_brand.jpg">
              <a:extLst>
                <a:ext uri="{FF2B5EF4-FFF2-40B4-BE49-F238E27FC236}">
                  <a16:creationId xmlns:a16="http://schemas.microsoft.com/office/drawing/2014/main" id="{4BA63CD4-CB0B-47FC-867E-5C3FED4F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1" y="3989866"/>
              <a:ext cx="1419845" cy="876560"/>
            </a:xfrm>
            <a:prstGeom prst="rect">
              <a:avLst/>
            </a:prstGeom>
          </p:spPr>
        </p:pic>
        <p:pic>
          <p:nvPicPr>
            <p:cNvPr id="21" name="Picture 65" descr="Affinity-ITC-Auto-w-Autosampler-copy.png">
              <a:extLst>
                <a:ext uri="{FF2B5EF4-FFF2-40B4-BE49-F238E27FC236}">
                  <a16:creationId xmlns:a16="http://schemas.microsoft.com/office/drawing/2014/main" id="{C359C0B9-A7ED-42E3-AA72-CBDBF4CFF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22" y="2998186"/>
              <a:ext cx="1130300" cy="975930"/>
            </a:xfrm>
            <a:prstGeom prst="rect">
              <a:avLst/>
            </a:prstGeom>
          </p:spPr>
        </p:pic>
        <p:pic>
          <p:nvPicPr>
            <p:cNvPr id="22" name="Picture 66" descr="3200_Series3_DMA Grips_LIGHTS_Left.png">
              <a:extLst>
                <a:ext uri="{FF2B5EF4-FFF2-40B4-BE49-F238E27FC236}">
                  <a16:creationId xmlns:a16="http://schemas.microsoft.com/office/drawing/2014/main" id="{37784D28-4C21-4C68-B5F5-3E647D04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58" y="4854439"/>
              <a:ext cx="743828" cy="1146312"/>
            </a:xfrm>
            <a:prstGeom prst="rect">
              <a:avLst/>
            </a:prstGeom>
          </p:spPr>
        </p:pic>
        <p:pic>
          <p:nvPicPr>
            <p:cNvPr id="24" name="Picture 68" descr="DSC-2500.png">
              <a:extLst>
                <a:ext uri="{FF2B5EF4-FFF2-40B4-BE49-F238E27FC236}">
                  <a16:creationId xmlns:a16="http://schemas.microsoft.com/office/drawing/2014/main" id="{5007DD4C-A08D-4D76-8605-7B5246468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95" y="876970"/>
              <a:ext cx="975354" cy="970838"/>
            </a:xfrm>
            <a:prstGeom prst="rect">
              <a:avLst/>
            </a:prstGeom>
          </p:spPr>
        </p:pic>
        <p:pic>
          <p:nvPicPr>
            <p:cNvPr id="25" name="Picture 2" descr="rubber elite">
              <a:extLst>
                <a:ext uri="{FF2B5EF4-FFF2-40B4-BE49-F238E27FC236}">
                  <a16:creationId xmlns:a16="http://schemas.microsoft.com/office/drawing/2014/main" id="{F63ADA6C-65F6-47A7-B7BF-CD2B573B4B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4" r="26101"/>
            <a:stretch/>
          </p:blipFill>
          <p:spPr bwMode="auto">
            <a:xfrm>
              <a:off x="1038750" y="1910027"/>
              <a:ext cx="666846" cy="112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1">
            <a:extLst>
              <a:ext uri="{FF2B5EF4-FFF2-40B4-BE49-F238E27FC236}">
                <a16:creationId xmlns:a16="http://schemas.microsoft.com/office/drawing/2014/main" id="{2B59D01B-B23B-43C2-B91E-95172AC0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006" y="4678093"/>
            <a:ext cx="39388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6838" algn="ctr"/>
                <a:tab pos="5273675" algn="r"/>
              </a:tabLst>
            </a:pPr>
            <a:r>
              <a:rPr kumimoji="0" lang="zh-TW" altLang="zh-TW" sz="12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美商沃特斯國際股份有限公司台灣分公司</a:t>
            </a:r>
            <a:r>
              <a:rPr kumimoji="0" lang="en-US" altLang="zh-TW" sz="12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-TA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儀器</a:t>
            </a:r>
            <a:endParaRPr kumimoji="0" lang="zh-TW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6838" algn="ctr"/>
                <a:tab pos="5273675" algn="r"/>
              </a:tabLst>
            </a:pPr>
            <a:r>
              <a:rPr kumimoji="0" lang="en-US" altLang="zh-TW" sz="12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Tel  +886.2.2563 8880  •  Fax  +886.2.2563 8870  •  </a:t>
            </a:r>
            <a:endParaRPr kumimoji="0" lang="en-US" altLang="zh-TW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6838" algn="ctr"/>
                <a:tab pos="5273675" algn="r"/>
              </a:tabLst>
            </a:pPr>
            <a:r>
              <a:rPr kumimoji="0" lang="de-DE" altLang="zh-TW" sz="12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http://www.tainstruments.com</a:t>
            </a:r>
            <a:endParaRPr kumimoji="0" lang="de-DE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</a:endParaRPr>
          </a:p>
        </p:txBody>
      </p:sp>
      <p:pic>
        <p:nvPicPr>
          <p:cNvPr id="3" name="圖片 2" descr="一張含有 咖啡機, 廚房電器 的圖片&#10;&#10;自動產生的描述">
            <a:extLst>
              <a:ext uri="{FF2B5EF4-FFF2-40B4-BE49-F238E27FC236}">
                <a16:creationId xmlns:a16="http://schemas.microsoft.com/office/drawing/2014/main" id="{51F2782D-B434-4C6F-B110-F8EA205837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1" y="1414814"/>
            <a:ext cx="487971" cy="9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TA-logo-slide-back.jpg">
            <a:extLst>
              <a:ext uri="{FF2B5EF4-FFF2-40B4-BE49-F238E27FC236}">
                <a16:creationId xmlns:a16="http://schemas.microsoft.com/office/drawing/2014/main" id="{0CEBAB92-0D9A-4861-BD57-DE73A9C60ACA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" b="12613"/>
          <a:stretch/>
        </p:blipFill>
        <p:spPr>
          <a:xfrm>
            <a:off x="0" y="-350"/>
            <a:ext cx="7560000" cy="5328000"/>
          </a:xfrm>
          <a:prstGeom prst="rect">
            <a:avLst/>
          </a:prstGeom>
        </p:spPr>
      </p:pic>
      <p:pic>
        <p:nvPicPr>
          <p:cNvPr id="6" name="Picture 238" descr="A close up of a logo&#10;&#10;Description automatically generated">
            <a:extLst>
              <a:ext uri="{FF2B5EF4-FFF2-40B4-BE49-F238E27FC236}">
                <a16:creationId xmlns:a16="http://schemas.microsoft.com/office/drawing/2014/main" id="{90311DCB-3D4B-4204-B3A0-1FC27BA86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5327650"/>
          </a:xfrm>
          <a:prstGeom prst="rect">
            <a:avLst/>
          </a:prstGeom>
        </p:spPr>
      </p:pic>
      <p:pic>
        <p:nvPicPr>
          <p:cNvPr id="7" name="Picture 230">
            <a:extLst>
              <a:ext uri="{FF2B5EF4-FFF2-40B4-BE49-F238E27FC236}">
                <a16:creationId xmlns:a16="http://schemas.microsoft.com/office/drawing/2014/main" id="{FAF79B36-0AF4-448D-B791-9C18FD1D2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" r="59268"/>
          <a:stretch/>
        </p:blipFill>
        <p:spPr>
          <a:xfrm>
            <a:off x="0" y="0"/>
            <a:ext cx="7559675" cy="4581221"/>
          </a:xfrm>
          <a:prstGeom prst="rect">
            <a:avLst/>
          </a:prstGeom>
        </p:spPr>
      </p:pic>
      <p:pic>
        <p:nvPicPr>
          <p:cNvPr id="8" name="Picture 462">
            <a:extLst>
              <a:ext uri="{FF2B5EF4-FFF2-40B4-BE49-F238E27FC236}">
                <a16:creationId xmlns:a16="http://schemas.microsoft.com/office/drawing/2014/main" id="{56B0E0B1-EEB1-48FE-A0A6-98FD54E8B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828" y="119360"/>
            <a:ext cx="2286000" cy="425115"/>
          </a:xfrm>
          <a:prstGeom prst="rect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2B59D01B-B23B-43C2-B91E-95172AC0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006" y="4678093"/>
            <a:ext cx="39388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6838" algn="ctr"/>
                <a:tab pos="5273675" algn="r"/>
              </a:tabLst>
            </a:pPr>
            <a:r>
              <a:rPr kumimoji="0" lang="zh-TW" altLang="zh-TW" sz="12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美商沃特斯國際股份有限公司台灣分公司</a:t>
            </a:r>
            <a:r>
              <a:rPr kumimoji="0" lang="en-US" altLang="zh-TW" sz="12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-TA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儀器</a:t>
            </a:r>
            <a:endParaRPr kumimoji="0" lang="zh-TW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6838" algn="ctr"/>
                <a:tab pos="5273675" algn="r"/>
              </a:tabLst>
            </a:pPr>
            <a:r>
              <a:rPr kumimoji="0" lang="en-US" altLang="zh-TW" sz="12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Tel  +886.2.2563 8880  •  Fax  +886.2.2563 8870  •  </a:t>
            </a:r>
            <a:endParaRPr kumimoji="0" lang="en-US" altLang="zh-TW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6838" algn="ctr"/>
                <a:tab pos="5273675" algn="r"/>
              </a:tabLst>
            </a:pPr>
            <a:r>
              <a:rPr kumimoji="0" lang="de-DE" altLang="zh-TW" sz="12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badi" panose="020B0604020104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http://www.tainstruments.com</a:t>
            </a:r>
            <a:endParaRPr kumimoji="0" lang="de-DE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</a:endParaRPr>
          </a:p>
        </p:txBody>
      </p:sp>
      <p:sp>
        <p:nvSpPr>
          <p:cNvPr id="33" name="標題 1">
            <a:extLst>
              <a:ext uri="{FF2B5EF4-FFF2-40B4-BE49-F238E27FC236}">
                <a16:creationId xmlns:a16="http://schemas.microsoft.com/office/drawing/2014/main" id="{CD86C7D7-6D12-4967-93EC-71F7BB21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84" y="59196"/>
            <a:ext cx="6740710" cy="591961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Thermal</a:t>
            </a:r>
            <a:r>
              <a:rPr lang="zh-TW" altLang="en-US" sz="2800" dirty="0"/>
              <a:t> </a:t>
            </a:r>
            <a:r>
              <a:rPr lang="en-US" altLang="zh-TW" sz="2800" dirty="0"/>
              <a:t>Analysis</a:t>
            </a:r>
            <a:endParaRPr lang="zh-TW" altLang="en-US" sz="2800" dirty="0"/>
          </a:p>
        </p:txBody>
      </p:sp>
      <p:pic>
        <p:nvPicPr>
          <p:cNvPr id="27" name="Content Placeholder 5" descr="A camera on a table&#10;&#10;Description automatically generated">
            <a:extLst>
              <a:ext uri="{FF2B5EF4-FFF2-40B4-BE49-F238E27FC236}">
                <a16:creationId xmlns:a16="http://schemas.microsoft.com/office/drawing/2014/main" id="{CBCCFDF4-AD18-4DFF-B0AD-5D925154567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7"/>
          <a:stretch/>
        </p:blipFill>
        <p:spPr>
          <a:xfrm>
            <a:off x="865414" y="658392"/>
            <a:ext cx="6014358" cy="4036746"/>
          </a:xfrm>
          <a:effectLst>
            <a:reflection stA="0" endPos="0" dist="50800" dir="5400000" sy="-100000" algn="bl" rotWithShape="0"/>
          </a:effectLst>
        </p:spPr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id="{90FA9151-4AD5-4B3E-9F08-A9FFB3AD7E60}"/>
              </a:ext>
            </a:extLst>
          </p:cNvPr>
          <p:cNvSpPr txBox="1"/>
          <p:nvPr/>
        </p:nvSpPr>
        <p:spPr>
          <a:xfrm>
            <a:off x="4773244" y="4221025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DSC</a:t>
            </a:r>
            <a:endParaRPr lang="zh-TW" altLang="en-US" sz="2000" dirty="0"/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55CFE2F1-77E6-42E4-B820-BDFEC7A0C432}"/>
              </a:ext>
            </a:extLst>
          </p:cNvPr>
          <p:cNvSpPr txBox="1"/>
          <p:nvPr/>
        </p:nvSpPr>
        <p:spPr>
          <a:xfrm>
            <a:off x="2699503" y="4248236"/>
            <a:ext cx="613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TGA</a:t>
            </a:r>
            <a:endParaRPr lang="zh-TW" altLang="en-US" sz="2000" dirty="0"/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054924FF-D658-41FE-9933-3D5C877AA2D5}"/>
              </a:ext>
            </a:extLst>
          </p:cNvPr>
          <p:cNvSpPr txBox="1"/>
          <p:nvPr/>
        </p:nvSpPr>
        <p:spPr>
          <a:xfrm>
            <a:off x="919688" y="1085936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DMA</a:t>
            </a:r>
            <a:endParaRPr lang="zh-TW" altLang="en-US" sz="2000" dirty="0"/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00023F0B-DFCE-4107-B29F-52DB7E28F5F9}"/>
              </a:ext>
            </a:extLst>
          </p:cNvPr>
          <p:cNvSpPr txBox="1"/>
          <p:nvPr/>
        </p:nvSpPr>
        <p:spPr>
          <a:xfrm>
            <a:off x="3646559" y="1087413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TMA</a:t>
            </a:r>
            <a:endParaRPr lang="zh-TW" altLang="en-US" sz="2000" dirty="0"/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0475CC81-7AD4-4523-B686-847422827105}"/>
              </a:ext>
            </a:extLst>
          </p:cNvPr>
          <p:cNvSpPr txBox="1"/>
          <p:nvPr/>
        </p:nvSpPr>
        <p:spPr>
          <a:xfrm>
            <a:off x="5189230" y="885881"/>
            <a:ext cx="582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SDT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056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626</Words>
  <Application>Microsoft Office PowerPoint</Application>
  <PresentationFormat>自訂</PresentationFormat>
  <Paragraphs>105</Paragraphs>
  <Slides>48</Slides>
  <Notes>0</Notes>
  <HiddenSlides>0</HiddenSlides>
  <MMClips>5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63" baseType="lpstr">
      <vt:lpstr>Abadi</vt:lpstr>
      <vt:lpstr>ZEISS Frutiger Next W1G</vt:lpstr>
      <vt:lpstr>ZEISS Frutiger Next W1G Cn</vt:lpstr>
      <vt:lpstr>ZEISS Frutiger Next W1G Md Cn</vt:lpstr>
      <vt:lpstr>華康中圓體</vt:lpstr>
      <vt:lpstr>微軟正黑體</vt:lpstr>
      <vt:lpstr>新細明體</vt:lpstr>
      <vt:lpstr>DFKai-SB</vt:lpstr>
      <vt:lpstr>DFKai-SB</vt:lpstr>
      <vt:lpstr>Arial</vt:lpstr>
      <vt:lpstr>Calibri</vt:lpstr>
      <vt:lpstr>Calibri Light</vt:lpstr>
      <vt:lpstr>Times New Roman</vt:lpstr>
      <vt:lpstr>Office 佈景主題</vt:lpstr>
      <vt:lpstr>think-cell Folie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Thermal Analysis</vt:lpstr>
      <vt:lpstr>PowerPoint 簡報</vt:lpstr>
      <vt:lpstr>Thermal Physical Property Products</vt:lpstr>
      <vt:lpstr>PowerPoint 簡報</vt:lpstr>
      <vt:lpstr>PowerPoint 簡報</vt:lpstr>
      <vt:lpstr>PowerPoint 簡報</vt:lpstr>
      <vt:lpstr>Discover the Unknown with Ultimate Imaging and Effortless Analytics.</vt:lpstr>
      <vt:lpstr>Discover the Unknown with Ultimate Imaging and Effortless Analytics.</vt:lpstr>
      <vt:lpstr>3D STEM (Voxel Dimension 2.0nm) ZnO nano particles, 25kV STEM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欣芸</dc:creator>
  <cp:lastModifiedBy>Eunice Feng</cp:lastModifiedBy>
  <cp:revision>59</cp:revision>
  <dcterms:created xsi:type="dcterms:W3CDTF">2021-06-18T08:09:53Z</dcterms:created>
  <dcterms:modified xsi:type="dcterms:W3CDTF">2021-07-08T04:04:57Z</dcterms:modified>
</cp:coreProperties>
</file>